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98" r:id="rId5"/>
    <p:sldId id="315" r:id="rId6"/>
    <p:sldId id="277" r:id="rId7"/>
    <p:sldId id="294" r:id="rId8"/>
    <p:sldId id="267" r:id="rId9"/>
    <p:sldId id="268" r:id="rId10"/>
    <p:sldId id="269" r:id="rId11"/>
    <p:sldId id="270" r:id="rId12"/>
    <p:sldId id="271" r:id="rId13"/>
    <p:sldId id="272" r:id="rId14"/>
    <p:sldId id="273" r:id="rId15"/>
    <p:sldId id="274" r:id="rId16"/>
    <p:sldId id="319" r:id="rId17"/>
    <p:sldId id="275" r:id="rId18"/>
    <p:sldId id="279" r:id="rId19"/>
    <p:sldId id="280" r:id="rId20"/>
    <p:sldId id="281" r:id="rId21"/>
    <p:sldId id="284" r:id="rId22"/>
    <p:sldId id="286" r:id="rId23"/>
    <p:sldId id="328" r:id="rId24"/>
    <p:sldId id="320" r:id="rId25"/>
    <p:sldId id="282" r:id="rId26"/>
    <p:sldId id="283" r:id="rId27"/>
    <p:sldId id="290" r:id="rId28"/>
    <p:sldId id="291" r:id="rId29"/>
    <p:sldId id="292" r:id="rId30"/>
    <p:sldId id="321" r:id="rId31"/>
    <p:sldId id="322" r:id="rId32"/>
    <p:sldId id="326" r:id="rId33"/>
    <p:sldId id="327" r:id="rId34"/>
    <p:sldId id="329" r:id="rId35"/>
    <p:sldId id="333" r:id="rId36"/>
    <p:sldId id="331" r:id="rId37"/>
    <p:sldId id="334" r:id="rId38"/>
    <p:sldId id="26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5A4D4-928A-4DC1-B2F2-5D6D54E55C4B}"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847A0-E56E-4D26-9B19-FF1A189201AE}" type="slidenum">
              <a:rPr lang="en-US" smtClean="0"/>
              <a:t>‹#›</a:t>
            </a:fld>
            <a:endParaRPr lang="en-US"/>
          </a:p>
        </p:txBody>
      </p:sp>
    </p:spTree>
    <p:extLst>
      <p:ext uri="{BB962C8B-B14F-4D97-AF65-F5344CB8AC3E}">
        <p14:creationId xmlns:p14="http://schemas.microsoft.com/office/powerpoint/2010/main" val="241878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http://www.smartthings.com/</a:t>
            </a:r>
          </a:p>
          <a:p>
            <a:endParaRPr lang="en-US" dirty="0"/>
          </a:p>
        </p:txBody>
      </p:sp>
      <p:sp>
        <p:nvSpPr>
          <p:cNvPr id="4" name="Slide Number Placeholder 3"/>
          <p:cNvSpPr>
            <a:spLocks noGrp="1"/>
          </p:cNvSpPr>
          <p:nvPr>
            <p:ph type="sldNum" sz="quarter" idx="10"/>
          </p:nvPr>
        </p:nvSpPr>
        <p:spPr/>
        <p:txBody>
          <a:bodyPr/>
          <a:lstStyle/>
          <a:p>
            <a:fld id="{B94CA82B-6BEE-4887-87BA-D717875540F7}" type="slidenum">
              <a:rPr lang="en-US" smtClean="0"/>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B99AA2-6CCF-4D87-84FE-51D3C40264FD}" type="slidenum">
              <a:rPr lang="en-US" smtClean="0"/>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545">
              <a:defRPr/>
            </a:pPr>
            <a:r>
              <a:rPr lang="en-US" b="0" dirty="0"/>
              <a:t>Predictive Analytics with Microsoft Azure Machine Learning 2nd Edition</a:t>
            </a:r>
          </a:p>
          <a:p>
            <a:endParaRPr lang="en-US" dirty="0"/>
          </a:p>
        </p:txBody>
      </p:sp>
      <p:sp>
        <p:nvSpPr>
          <p:cNvPr id="4" name="Slide Number Placeholder 3"/>
          <p:cNvSpPr>
            <a:spLocks noGrp="1"/>
          </p:cNvSpPr>
          <p:nvPr>
            <p:ph type="sldNum" sz="quarter" idx="10"/>
          </p:nvPr>
        </p:nvSpPr>
        <p:spPr/>
        <p:txBody>
          <a:bodyPr/>
          <a:lstStyle/>
          <a:p>
            <a:fld id="{B94CA82B-6BEE-4887-87BA-D717875540F7}" type="slidenum">
              <a:rPr lang="en-US" smtClean="0"/>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A82B-6BEE-4887-87BA-D717875540F7}" type="slidenum">
              <a:rPr lang="en-US" smtClean="0"/>
              <a:t>32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4CA82B-6BEE-4887-87BA-D717875540F7}" type="slidenum">
              <a:rPr lang="en-US" smtClean="0"/>
              <a:t>34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19955927e_2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819955927e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generica-01">
  <p:cSld name="Imagen generica-01">
    <p:spTree>
      <p:nvGrpSpPr>
        <p:cNvPr id="1" name="Shape 58"/>
        <p:cNvGrpSpPr/>
        <p:nvPr/>
      </p:nvGrpSpPr>
      <p:grpSpPr>
        <a:xfrm>
          <a:off x="0" y="0"/>
          <a:ext cx="0" cy="0"/>
          <a:chOff x="0" y="0"/>
          <a:chExt cx="0" cy="0"/>
        </a:xfrm>
      </p:grpSpPr>
      <p:sp>
        <p:nvSpPr>
          <p:cNvPr id="59" name="Google Shape;59;p18"/>
          <p:cNvSpPr txBox="1"/>
          <p:nvPr/>
        </p:nvSpPr>
        <p:spPr>
          <a:xfrm>
            <a:off x="477935" y="162274"/>
            <a:ext cx="1096115" cy="221545"/>
          </a:xfrm>
          <a:prstGeom prst="rect">
            <a:avLst/>
          </a:prstGeom>
          <a:noFill/>
          <a:ln>
            <a:noFill/>
          </a:ln>
        </p:spPr>
        <p:txBody>
          <a:bodyPr spcFirstLastPara="1" wrap="square" lIns="121900" tIns="60933" rIns="121900" bIns="60933" anchor="t" anchorCtr="0">
            <a:spAutoFit/>
          </a:bodyPr>
          <a:lstStyle/>
          <a:p>
            <a:pPr marL="0" marR="0" lvl="0" indent="0" algn="l" rtl="0">
              <a:lnSpc>
                <a:spcPct val="80000"/>
              </a:lnSpc>
              <a:spcBef>
                <a:spcPts val="0"/>
              </a:spcBef>
              <a:spcAft>
                <a:spcPts val="0"/>
              </a:spcAft>
              <a:buNone/>
            </a:pPr>
            <a:r>
              <a:rPr lang="es-ES" sz="800">
                <a:solidFill>
                  <a:srgbClr val="002554"/>
                </a:solidFill>
                <a:latin typeface="Arial" panose="020B0604020202020204"/>
                <a:ea typeface="Arial" panose="020B0604020202020204"/>
                <a:cs typeface="Arial" panose="020B0604020202020204"/>
                <a:sym typeface="Arial" panose="020B0604020202020204"/>
              </a:rPr>
              <a:t>Grupo Rotoplas</a:t>
            </a:r>
            <a:endParaRPr sz="800">
              <a:solidFill>
                <a:srgbClr val="002554"/>
              </a:solidFill>
              <a:latin typeface="Arial" panose="020B0604020202020204"/>
              <a:ea typeface="Arial" panose="020B0604020202020204"/>
              <a:cs typeface="Arial" panose="020B0604020202020204"/>
              <a:sym typeface="Arial" panose="020B0604020202020204"/>
            </a:endParaRPr>
          </a:p>
        </p:txBody>
      </p:sp>
      <p:cxnSp>
        <p:nvCxnSpPr>
          <p:cNvPr id="60" name="Google Shape;60;p18"/>
          <p:cNvCxnSpPr/>
          <p:nvPr/>
        </p:nvCxnSpPr>
        <p:spPr>
          <a:xfrm rot="10800000">
            <a:off x="1426797" y="181891"/>
            <a:ext cx="0" cy="186468"/>
          </a:xfrm>
          <a:prstGeom prst="straightConnector1">
            <a:avLst/>
          </a:prstGeom>
          <a:noFill/>
          <a:ln w="9525" cap="flat" cmpd="sng">
            <a:solidFill>
              <a:srgbClr val="0093CB"/>
            </a:solidFill>
            <a:prstDash val="solid"/>
            <a:round/>
            <a:headEnd type="none" w="sm" len="sm"/>
            <a:tailEnd type="none" w="sm" len="sm"/>
          </a:ln>
        </p:spPr>
      </p:cxnSp>
      <p:sp>
        <p:nvSpPr>
          <p:cNvPr id="61" name="Google Shape;61;p18"/>
          <p:cNvSpPr txBox="1"/>
          <p:nvPr/>
        </p:nvSpPr>
        <p:spPr>
          <a:xfrm>
            <a:off x="1376165" y="162274"/>
            <a:ext cx="2373232" cy="221545"/>
          </a:xfrm>
          <a:prstGeom prst="rect">
            <a:avLst/>
          </a:prstGeom>
          <a:noFill/>
          <a:ln>
            <a:noFill/>
          </a:ln>
        </p:spPr>
        <p:txBody>
          <a:bodyPr spcFirstLastPara="1" wrap="square" lIns="121900" tIns="60933" rIns="121900" bIns="60933" anchor="t" anchorCtr="0">
            <a:spAutoFit/>
          </a:bodyPr>
          <a:lstStyle/>
          <a:p>
            <a:pPr marL="0" marR="0" lvl="0" indent="0" algn="l" rtl="0">
              <a:lnSpc>
                <a:spcPct val="80000"/>
              </a:lnSpc>
              <a:spcBef>
                <a:spcPts val="0"/>
              </a:spcBef>
              <a:spcAft>
                <a:spcPts val="0"/>
              </a:spcAft>
              <a:buNone/>
            </a:pPr>
            <a:r>
              <a:rPr lang="es-ES" sz="800">
                <a:solidFill>
                  <a:srgbClr val="002554"/>
                </a:solidFill>
                <a:latin typeface="Arial" panose="020B0604020202020204"/>
                <a:ea typeface="Arial" panose="020B0604020202020204"/>
                <a:cs typeface="Arial" panose="020B0604020202020204"/>
                <a:sym typeface="Arial" panose="020B0604020202020204"/>
              </a:rPr>
              <a:t>Nombre de la presentación</a:t>
            </a:r>
          </a:p>
        </p:txBody>
      </p:sp>
      <p:pic>
        <p:nvPicPr>
          <p:cNvPr id="62" name="Google Shape;62;p18" descr="ROTIns_Mx_logo 330x215.png"/>
          <p:cNvPicPr preferRelativeResize="0"/>
          <p:nvPr/>
        </p:nvPicPr>
        <p:blipFill rotWithShape="1">
          <a:blip r:embed="rId2"/>
          <a:srcRect t="21060" b="22914"/>
          <a:stretch>
            <a:fillRect/>
          </a:stretch>
        </p:blipFill>
        <p:spPr>
          <a:xfrm>
            <a:off x="10126190" y="309568"/>
            <a:ext cx="1446521" cy="528000"/>
          </a:xfrm>
          <a:prstGeom prst="rect">
            <a:avLst/>
          </a:prstGeom>
          <a:noFill/>
          <a:ln>
            <a:noFill/>
          </a:ln>
        </p:spPr>
      </p:pic>
      <p:sp>
        <p:nvSpPr>
          <p:cNvPr id="63" name="Google Shape;63;p18"/>
          <p:cNvSpPr txBox="1"/>
          <p:nvPr/>
        </p:nvSpPr>
        <p:spPr>
          <a:xfrm>
            <a:off x="9729453" y="6142419"/>
            <a:ext cx="1964267" cy="307722"/>
          </a:xfrm>
          <a:prstGeom prst="rect">
            <a:avLst/>
          </a:prstGeom>
          <a:noFill/>
          <a:ln>
            <a:noFill/>
          </a:ln>
        </p:spPr>
        <p:txBody>
          <a:bodyPr spcFirstLastPara="1" wrap="square" lIns="121900" tIns="60933" rIns="121900" bIns="60933" anchor="t" anchorCtr="0">
            <a:spAutoFit/>
          </a:bodyPr>
          <a:lstStyle/>
          <a:p>
            <a:pPr marL="0" marR="0" lvl="0" indent="0" algn="r" rtl="0">
              <a:spcBef>
                <a:spcPts val="0"/>
              </a:spcBef>
              <a:spcAft>
                <a:spcPts val="0"/>
              </a:spcAft>
              <a:buNone/>
            </a:pPr>
            <a:fld id="{00000000-1234-1234-1234-123412341234}" type="slidenum">
              <a:rPr lang="es-ES" sz="1200">
                <a:solidFill>
                  <a:srgbClr val="002554"/>
                </a:solidFill>
                <a:latin typeface="Arial" panose="020B0604020202020204"/>
                <a:ea typeface="Arial" panose="020B0604020202020204"/>
                <a:cs typeface="Arial" panose="020B0604020202020204"/>
                <a:sym typeface="Arial" panose="020B0604020202020204"/>
              </a:rPr>
              <a:pPr marL="0" marR="0" lvl="0" indent="0" algn="r" rtl="0">
                <a:spcBef>
                  <a:spcPts val="0"/>
                </a:spcBef>
                <a:spcAft>
                  <a:spcPts val="0"/>
                </a:spcAft>
                <a:buNone/>
              </a:pPr>
              <a:t>‹#›</a:t>
            </a:fld>
            <a:endParaRPr sz="1200">
              <a:solidFill>
                <a:srgbClr val="002554"/>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5820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01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03">
  <p:cSld name="Contenido-03">
    <p:spTree>
      <p:nvGrpSpPr>
        <p:cNvPr id="1" name="Shape 64"/>
        <p:cNvGrpSpPr/>
        <p:nvPr/>
      </p:nvGrpSpPr>
      <p:grpSpPr>
        <a:xfrm>
          <a:off x="0" y="0"/>
          <a:ext cx="0" cy="0"/>
          <a:chOff x="0" y="0"/>
          <a:chExt cx="0" cy="0"/>
        </a:xfrm>
      </p:grpSpPr>
      <p:pic>
        <p:nvPicPr>
          <p:cNvPr id="65" name="Google Shape;65;p19" descr="08.png"/>
          <p:cNvPicPr preferRelativeResize="0"/>
          <p:nvPr/>
        </p:nvPicPr>
        <p:blipFill rotWithShape="1">
          <a:blip r:embed="rId2"/>
          <a:srcRect/>
          <a:stretch>
            <a:fillRect/>
          </a:stretch>
        </p:blipFill>
        <p:spPr>
          <a:xfrm>
            <a:off x="-3165" y="0"/>
            <a:ext cx="12181172" cy="6858000"/>
          </a:xfrm>
          <a:prstGeom prst="rect">
            <a:avLst/>
          </a:prstGeom>
          <a:noFill/>
          <a:ln>
            <a:noFill/>
          </a:ln>
        </p:spPr>
      </p:pic>
      <p:sp>
        <p:nvSpPr>
          <p:cNvPr id="66" name="Google Shape;66;p19"/>
          <p:cNvSpPr txBox="1"/>
          <p:nvPr/>
        </p:nvSpPr>
        <p:spPr>
          <a:xfrm>
            <a:off x="9729453" y="6142419"/>
            <a:ext cx="1964267" cy="307722"/>
          </a:xfrm>
          <a:prstGeom prst="rect">
            <a:avLst/>
          </a:prstGeom>
          <a:noFill/>
          <a:ln>
            <a:noFill/>
          </a:ln>
        </p:spPr>
        <p:txBody>
          <a:bodyPr spcFirstLastPara="1" wrap="square" lIns="121900" tIns="60933" rIns="121900" bIns="60933" anchor="t" anchorCtr="0">
            <a:spAutoFit/>
          </a:bodyPr>
          <a:lstStyle/>
          <a:p>
            <a:pPr marL="0" marR="0" lvl="0" indent="0" algn="r" rtl="0">
              <a:spcBef>
                <a:spcPts val="0"/>
              </a:spcBef>
              <a:spcAft>
                <a:spcPts val="0"/>
              </a:spcAft>
              <a:buNone/>
            </a:pPr>
            <a:fld id="{00000000-1234-1234-1234-123412341234}" type="slidenum">
              <a:rPr lang="es-ES" sz="1200">
                <a:solidFill>
                  <a:srgbClr val="002554"/>
                </a:solidFill>
                <a:latin typeface="Arial" panose="020B0604020202020204"/>
                <a:ea typeface="Arial" panose="020B0604020202020204"/>
                <a:cs typeface="Arial" panose="020B0604020202020204"/>
                <a:sym typeface="Arial" panose="020B0604020202020204"/>
              </a:rPr>
              <a:pPr marL="0" marR="0" lvl="0" indent="0" algn="r" rtl="0">
                <a:spcBef>
                  <a:spcPts val="0"/>
                </a:spcBef>
                <a:spcAft>
                  <a:spcPts val="0"/>
                </a:spcAft>
                <a:buNone/>
              </a:pPr>
              <a:t>‹#›</a:t>
            </a:fld>
            <a:endParaRPr sz="1200">
              <a:solidFill>
                <a:srgbClr val="002554"/>
              </a:solidFill>
              <a:latin typeface="Arial" panose="020B0604020202020204"/>
              <a:ea typeface="Arial" panose="020B0604020202020204"/>
              <a:cs typeface="Arial" panose="020B0604020202020204"/>
              <a:sym typeface="Arial" panose="020B0604020202020204"/>
            </a:endParaRPr>
          </a:p>
        </p:txBody>
      </p:sp>
      <p:grpSp>
        <p:nvGrpSpPr>
          <p:cNvPr id="67" name="Google Shape;67;p19"/>
          <p:cNvGrpSpPr/>
          <p:nvPr/>
        </p:nvGrpSpPr>
        <p:grpSpPr>
          <a:xfrm>
            <a:off x="148823" y="165749"/>
            <a:ext cx="2715901" cy="313892"/>
            <a:chOff x="2472394" y="105527"/>
            <a:chExt cx="2036926" cy="235419"/>
          </a:xfrm>
        </p:grpSpPr>
        <p:sp>
          <p:nvSpPr>
            <p:cNvPr id="68" name="Google Shape;68;p19"/>
            <p:cNvSpPr txBox="1"/>
            <p:nvPr/>
          </p:nvSpPr>
          <p:spPr>
            <a:xfrm>
              <a:off x="2472394" y="105527"/>
              <a:ext cx="822086" cy="14308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s-ES" sz="800">
                  <a:solidFill>
                    <a:schemeClr val="lt1"/>
                  </a:solidFill>
                  <a:latin typeface="Arial" panose="020B0604020202020204"/>
                  <a:ea typeface="Arial" panose="020B0604020202020204"/>
                  <a:cs typeface="Arial" panose="020B0604020202020204"/>
                  <a:sym typeface="Arial" panose="020B0604020202020204"/>
                </a:rPr>
                <a:t>Grupo Rotoplas</a:t>
              </a:r>
              <a:endParaRPr sz="800">
                <a:solidFill>
                  <a:schemeClr val="lt1"/>
                </a:solidFill>
                <a:latin typeface="Arial" panose="020B0604020202020204"/>
                <a:ea typeface="Arial" panose="020B0604020202020204"/>
                <a:cs typeface="Arial" panose="020B0604020202020204"/>
                <a:sym typeface="Arial" panose="020B0604020202020204"/>
              </a:endParaRPr>
            </a:p>
          </p:txBody>
        </p:sp>
        <p:sp>
          <p:nvSpPr>
            <p:cNvPr id="69" name="Google Shape;69;p19"/>
            <p:cNvSpPr txBox="1"/>
            <p:nvPr/>
          </p:nvSpPr>
          <p:spPr>
            <a:xfrm>
              <a:off x="3167893" y="105527"/>
              <a:ext cx="1341427" cy="23541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ES" sz="800">
                  <a:solidFill>
                    <a:srgbClr val="FFFFFF"/>
                  </a:solidFill>
                  <a:latin typeface="Arial" panose="020B0604020202020204"/>
                  <a:ea typeface="Arial" panose="020B0604020202020204"/>
                  <a:cs typeface="Arial" panose="020B0604020202020204"/>
                  <a:sym typeface="Arial" panose="020B0604020202020204"/>
                </a:rPr>
                <a:t>Nombre de la</a:t>
              </a:r>
              <a:endParaRPr sz="800">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r>
                <a:rPr lang="es-ES" sz="800">
                  <a:solidFill>
                    <a:srgbClr val="FFFFFF"/>
                  </a:solidFill>
                  <a:latin typeface="Arial" panose="020B0604020202020204"/>
                  <a:ea typeface="Arial" panose="020B0604020202020204"/>
                  <a:cs typeface="Arial" panose="020B0604020202020204"/>
                  <a:sym typeface="Arial" panose="020B0604020202020204"/>
                </a:rPr>
                <a:t>presentación</a:t>
              </a:r>
            </a:p>
          </p:txBody>
        </p:sp>
        <p:cxnSp>
          <p:nvCxnSpPr>
            <p:cNvPr id="70" name="Google Shape;70;p19"/>
            <p:cNvCxnSpPr/>
            <p:nvPr/>
          </p:nvCxnSpPr>
          <p:spPr>
            <a:xfrm rot="10800000">
              <a:off x="3191097" y="159050"/>
              <a:ext cx="0" cy="154562"/>
            </a:xfrm>
            <a:prstGeom prst="straightConnector1">
              <a:avLst/>
            </a:prstGeom>
            <a:noFill/>
            <a:ln w="9525" cap="flat" cmpd="sng">
              <a:solidFill>
                <a:srgbClr val="009CDE"/>
              </a:solidFill>
              <a:prstDash val="solid"/>
              <a:round/>
              <a:headEnd type="none" w="sm" len="sm"/>
              <a:tailEnd type="none" w="sm" len="sm"/>
            </a:ln>
          </p:spPr>
        </p:cxnSp>
      </p:grpSp>
      <p:pic>
        <p:nvPicPr>
          <p:cNvPr id="71" name="Google Shape;71;p19" descr="ROTIns_Mx_logo 330x215.png"/>
          <p:cNvPicPr preferRelativeResize="0"/>
          <p:nvPr/>
        </p:nvPicPr>
        <p:blipFill rotWithShape="1">
          <a:blip r:embed="rId3"/>
          <a:srcRect t="21060" b="22914"/>
          <a:stretch>
            <a:fillRect/>
          </a:stretch>
        </p:blipFill>
        <p:spPr>
          <a:xfrm>
            <a:off x="10126190" y="309568"/>
            <a:ext cx="1446521" cy="528000"/>
          </a:xfrm>
          <a:prstGeom prst="rect">
            <a:avLst/>
          </a:prstGeom>
          <a:noFill/>
          <a:ln>
            <a:noFill/>
          </a:ln>
        </p:spPr>
      </p:pic>
    </p:spTree>
    <p:extLst>
      <p:ext uri="{BB962C8B-B14F-4D97-AF65-F5344CB8AC3E}">
        <p14:creationId xmlns:p14="http://schemas.microsoft.com/office/powerpoint/2010/main" val="863131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lasta izquierda">
  <p:cSld name="plasta izquierda">
    <p:spTree>
      <p:nvGrpSpPr>
        <p:cNvPr id="1" name="Shape 79"/>
        <p:cNvGrpSpPr/>
        <p:nvPr/>
      </p:nvGrpSpPr>
      <p:grpSpPr>
        <a:xfrm>
          <a:off x="0" y="0"/>
          <a:ext cx="0" cy="0"/>
          <a:chOff x="0" y="0"/>
          <a:chExt cx="0" cy="0"/>
        </a:xfrm>
      </p:grpSpPr>
      <p:pic>
        <p:nvPicPr>
          <p:cNvPr id="80" name="Google Shape;80;p21" descr="09.png"/>
          <p:cNvPicPr preferRelativeResize="0"/>
          <p:nvPr/>
        </p:nvPicPr>
        <p:blipFill rotWithShape="1">
          <a:blip r:embed="rId2"/>
          <a:srcRect/>
          <a:stretch>
            <a:fillRect/>
          </a:stretch>
        </p:blipFill>
        <p:spPr>
          <a:xfrm>
            <a:off x="178" y="0"/>
            <a:ext cx="12181172" cy="6858000"/>
          </a:xfrm>
          <a:prstGeom prst="rect">
            <a:avLst/>
          </a:prstGeom>
          <a:noFill/>
          <a:ln>
            <a:noFill/>
          </a:ln>
        </p:spPr>
      </p:pic>
      <p:sp>
        <p:nvSpPr>
          <p:cNvPr id="81" name="Google Shape;81;p21"/>
          <p:cNvSpPr txBox="1"/>
          <p:nvPr/>
        </p:nvSpPr>
        <p:spPr>
          <a:xfrm>
            <a:off x="9729453" y="6142419"/>
            <a:ext cx="1964267" cy="307722"/>
          </a:xfrm>
          <a:prstGeom prst="rect">
            <a:avLst/>
          </a:prstGeom>
          <a:noFill/>
          <a:ln>
            <a:noFill/>
          </a:ln>
        </p:spPr>
        <p:txBody>
          <a:bodyPr spcFirstLastPara="1" wrap="square" lIns="121900" tIns="60933" rIns="121900" bIns="60933" anchor="t" anchorCtr="0">
            <a:spAutoFit/>
          </a:bodyPr>
          <a:lstStyle/>
          <a:p>
            <a:pPr marL="0" marR="0" lvl="0" indent="0" algn="r" rtl="0">
              <a:spcBef>
                <a:spcPts val="0"/>
              </a:spcBef>
              <a:spcAft>
                <a:spcPts val="0"/>
              </a:spcAft>
              <a:buNone/>
            </a:pPr>
            <a:fld id="{00000000-1234-1234-1234-123412341234}" type="slidenum">
              <a:rPr lang="es-ES" sz="1200">
                <a:solidFill>
                  <a:srgbClr val="002554"/>
                </a:solidFill>
                <a:latin typeface="Arial" panose="020B0604020202020204"/>
                <a:ea typeface="Arial" panose="020B0604020202020204"/>
                <a:cs typeface="Arial" panose="020B0604020202020204"/>
                <a:sym typeface="Arial" panose="020B0604020202020204"/>
              </a:rPr>
              <a:pPr marL="0" marR="0" lvl="0" indent="0" algn="r" rtl="0">
                <a:spcBef>
                  <a:spcPts val="0"/>
                </a:spcBef>
                <a:spcAft>
                  <a:spcPts val="0"/>
                </a:spcAft>
                <a:buNone/>
              </a:pPr>
              <a:t>‹#›</a:t>
            </a:fld>
            <a:endParaRPr sz="1200">
              <a:solidFill>
                <a:srgbClr val="002554"/>
              </a:solidFill>
              <a:latin typeface="Arial" panose="020B0604020202020204"/>
              <a:ea typeface="Arial" panose="020B0604020202020204"/>
              <a:cs typeface="Arial" panose="020B0604020202020204"/>
              <a:sym typeface="Arial" panose="020B0604020202020204"/>
            </a:endParaRPr>
          </a:p>
        </p:txBody>
      </p:sp>
      <p:pic>
        <p:nvPicPr>
          <p:cNvPr id="82" name="Google Shape;82;p21" descr="ROTIns_Mx_logo 330x215.png"/>
          <p:cNvPicPr preferRelativeResize="0"/>
          <p:nvPr/>
        </p:nvPicPr>
        <p:blipFill rotWithShape="1">
          <a:blip r:embed="rId3"/>
          <a:srcRect t="21060" b="22914"/>
          <a:stretch>
            <a:fillRect/>
          </a:stretch>
        </p:blipFill>
        <p:spPr>
          <a:xfrm>
            <a:off x="10126190" y="309568"/>
            <a:ext cx="1446521" cy="528000"/>
          </a:xfrm>
          <a:prstGeom prst="rect">
            <a:avLst/>
          </a:prstGeom>
          <a:noFill/>
          <a:ln>
            <a:noFill/>
          </a:ln>
        </p:spPr>
      </p:pic>
      <p:grpSp>
        <p:nvGrpSpPr>
          <p:cNvPr id="83" name="Google Shape;83;p21"/>
          <p:cNvGrpSpPr/>
          <p:nvPr/>
        </p:nvGrpSpPr>
        <p:grpSpPr>
          <a:xfrm>
            <a:off x="148823" y="165749"/>
            <a:ext cx="2715901" cy="313892"/>
            <a:chOff x="2472394" y="105527"/>
            <a:chExt cx="2036926" cy="235419"/>
          </a:xfrm>
        </p:grpSpPr>
        <p:sp>
          <p:nvSpPr>
            <p:cNvPr id="84" name="Google Shape;84;p21"/>
            <p:cNvSpPr txBox="1"/>
            <p:nvPr/>
          </p:nvSpPr>
          <p:spPr>
            <a:xfrm>
              <a:off x="2472394" y="105527"/>
              <a:ext cx="822086" cy="14308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s-ES" sz="800">
                  <a:solidFill>
                    <a:schemeClr val="lt1"/>
                  </a:solidFill>
                  <a:latin typeface="Arial" panose="020B0604020202020204"/>
                  <a:ea typeface="Arial" panose="020B0604020202020204"/>
                  <a:cs typeface="Arial" panose="020B0604020202020204"/>
                  <a:sym typeface="Arial" panose="020B0604020202020204"/>
                </a:rPr>
                <a:t>Grupo Rotoplas</a:t>
              </a:r>
              <a:endParaRPr sz="800">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1"/>
            <p:cNvSpPr txBox="1"/>
            <p:nvPr/>
          </p:nvSpPr>
          <p:spPr>
            <a:xfrm>
              <a:off x="3167893" y="105527"/>
              <a:ext cx="1341427" cy="23541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s-ES" sz="800">
                  <a:solidFill>
                    <a:srgbClr val="FFFFFF"/>
                  </a:solidFill>
                  <a:latin typeface="Arial" panose="020B0604020202020204"/>
                  <a:ea typeface="Arial" panose="020B0604020202020204"/>
                  <a:cs typeface="Arial" panose="020B0604020202020204"/>
                  <a:sym typeface="Arial" panose="020B0604020202020204"/>
                </a:rPr>
                <a:t>Nombre de la</a:t>
              </a:r>
              <a:endParaRPr sz="800">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r>
                <a:rPr lang="es-ES" sz="800">
                  <a:solidFill>
                    <a:srgbClr val="FFFFFF"/>
                  </a:solidFill>
                  <a:latin typeface="Arial" panose="020B0604020202020204"/>
                  <a:ea typeface="Arial" panose="020B0604020202020204"/>
                  <a:cs typeface="Arial" panose="020B0604020202020204"/>
                  <a:sym typeface="Arial" panose="020B0604020202020204"/>
                </a:rPr>
                <a:t>presentación</a:t>
              </a:r>
            </a:p>
          </p:txBody>
        </p:sp>
        <p:cxnSp>
          <p:nvCxnSpPr>
            <p:cNvPr id="86" name="Google Shape;86;p21"/>
            <p:cNvCxnSpPr/>
            <p:nvPr/>
          </p:nvCxnSpPr>
          <p:spPr>
            <a:xfrm rot="10800000">
              <a:off x="3191097" y="159050"/>
              <a:ext cx="0" cy="154562"/>
            </a:xfrm>
            <a:prstGeom prst="straightConnector1">
              <a:avLst/>
            </a:prstGeom>
            <a:noFill/>
            <a:ln w="9525" cap="flat" cmpd="sng">
              <a:solidFill>
                <a:srgbClr val="009CDE"/>
              </a:solidFill>
              <a:prstDash val="solid"/>
              <a:round/>
              <a:headEnd type="none" w="sm" len="sm"/>
              <a:tailEnd type="none" w="sm" len="sm"/>
            </a:ln>
          </p:spPr>
        </p:cxnSp>
      </p:grpSp>
    </p:spTree>
    <p:extLst>
      <p:ext uri="{BB962C8B-B14F-4D97-AF65-F5344CB8AC3E}">
        <p14:creationId xmlns:p14="http://schemas.microsoft.com/office/powerpoint/2010/main" val="1859834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22" name="Text Placeholder 9"/>
          <p:cNvSpPr>
            <a:spLocks noGrp="1"/>
          </p:cNvSpPr>
          <p:nvPr>
            <p:ph type="body" sz="quarter" idx="10" hasCustomPrompt="1"/>
          </p:nvPr>
        </p:nvSpPr>
        <p:spPr>
          <a:xfrm>
            <a:off x="323530" y="339510"/>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4" name="Picture Placeholder 2"/>
          <p:cNvSpPr>
            <a:spLocks noGrp="1"/>
          </p:cNvSpPr>
          <p:nvPr>
            <p:ph type="pic" idx="13" hasCustomPrompt="1"/>
          </p:nvPr>
        </p:nvSpPr>
        <p:spPr>
          <a:xfrm>
            <a:off x="0" y="2160665"/>
            <a:ext cx="12192000" cy="2502763"/>
          </a:xfrm>
          <a:prstGeom prst="rect">
            <a:avLst/>
          </a:prstGeom>
          <a:solidFill>
            <a:schemeClr val="bg1">
              <a:lumMod val="95000"/>
            </a:schemeClr>
          </a:solidFill>
        </p:spPr>
        <p:txBody>
          <a:bodyPr anchor="ctr"/>
          <a:lstStyle>
            <a:lvl1pPr marL="0" indent="0" algn="ctr">
              <a:buNone/>
              <a:defRPr sz="1800" baseline="0">
                <a:latin typeface="+mn-lt"/>
                <a:cs typeface="Arial" panose="020B0604020202020204"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And Send To Back </a:t>
            </a:r>
            <a:endParaRPr lang="ko-KR" altLang="en-US" dirty="0"/>
          </a:p>
        </p:txBody>
      </p:sp>
      <p:sp>
        <p:nvSpPr>
          <p:cNvPr id="5" name="Rectangle 4"/>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09304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hyperlink" Target="http://www.ibm.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Big-Data &amp; Analytics</a:t>
            </a:r>
            <a:br>
              <a:rPr lang="en-US" sz="4400" dirty="0">
                <a:solidFill>
                  <a:schemeClr val="tx1"/>
                </a:solidFill>
              </a:rPr>
            </a:br>
            <a:r>
              <a:rPr lang="en-US" sz="3300" dirty="0">
                <a:solidFill>
                  <a:schemeClr val="tx1"/>
                </a:solidFill>
              </a:rPr>
              <a:t>Definition, use cases and challenges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Juan Carlos Martinez Ovando</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C22E60-29BA-4788-AA5E-A2D1E7D1034A}" type="slidenum">
              <a:rPr lang="es-MX" sz="1400"/>
              <a:t>10</a:t>
            </a:fld>
            <a:endParaRPr lang="es-MX" sz="1400" dirty="0"/>
          </a:p>
        </p:txBody>
      </p:sp>
      <p:sp>
        <p:nvSpPr>
          <p:cNvPr id="4" name="Content Placeholder 3"/>
          <p:cNvSpPr>
            <a:spLocks noGrp="1"/>
          </p:cNvSpPr>
          <p:nvPr>
            <p:ph idx="4294967295"/>
          </p:nvPr>
        </p:nvSpPr>
        <p:spPr>
          <a:xfrm>
            <a:off x="0" y="1930400"/>
            <a:ext cx="10515600" cy="4351338"/>
          </a:xfrm>
        </p:spPr>
        <p:txBody>
          <a:bodyPr>
            <a:normAutofit fontScale="92500" lnSpcReduction="10000"/>
          </a:bodyPr>
          <a:lstStyle/>
          <a:p>
            <a:r>
              <a:rPr lang="en-US" sz="2307" dirty="0">
                <a:solidFill>
                  <a:srgbClr val="00B0F0"/>
                </a:solidFill>
                <a:latin typeface="Calibri" panose="020F0502020204030204" charset="0"/>
                <a:cs typeface="Calibri" panose="020F0502020204030204" charset="0"/>
              </a:rPr>
              <a:t>V4 = Veracity</a:t>
            </a:r>
          </a:p>
          <a:p>
            <a:endParaRPr lang="en-US" sz="2307" i="1" dirty="0">
              <a:solidFill>
                <a:srgbClr val="00B0F0"/>
              </a:solidFill>
              <a:latin typeface="Calibri" panose="020F0502020204030204" charset="0"/>
              <a:cs typeface="Calibri" panose="020F0502020204030204" charset="0"/>
            </a:endParaRPr>
          </a:p>
          <a:p>
            <a:r>
              <a:rPr lang="en-US" i="1" dirty="0">
                <a:latin typeface="Calibri" panose="020F0502020204030204" charset="0"/>
                <a:cs typeface="Calibri" panose="020F0502020204030204" charset="0"/>
              </a:rPr>
              <a:t>Attribute veracity</a:t>
            </a:r>
          </a:p>
          <a:p>
            <a:pPr lvl="2"/>
            <a:endParaRPr lang="en-US" dirty="0">
              <a:latin typeface="Calibri" panose="020F0502020204030204" charset="0"/>
              <a:cs typeface="Calibri" panose="020F0502020204030204" charset="0"/>
            </a:endParaRPr>
          </a:p>
          <a:p>
            <a:pPr lvl="2"/>
            <a:r>
              <a:rPr lang="en-US" dirty="0">
                <a:latin typeface="Calibri" panose="020F0502020204030204" charset="0"/>
                <a:cs typeface="Calibri" panose="020F0502020204030204" charset="0"/>
              </a:rPr>
              <a:t>For attribute data, do the data meet data quality tests?</a:t>
            </a:r>
          </a:p>
          <a:p>
            <a:pPr lvl="3"/>
            <a:r>
              <a:rPr lang="en-US" dirty="0">
                <a:latin typeface="Calibri" panose="020F0502020204030204" charset="0"/>
                <a:cs typeface="Calibri" panose="020F0502020204030204" charset="0"/>
              </a:rPr>
              <a:t>Cross checking totals against other sources or historical trends</a:t>
            </a:r>
          </a:p>
          <a:p>
            <a:pPr lvl="3"/>
            <a:r>
              <a:rPr lang="en-US" dirty="0">
                <a:latin typeface="Calibri" panose="020F0502020204030204" charset="0"/>
                <a:cs typeface="Calibri" panose="020F0502020204030204" charset="0"/>
              </a:rPr>
              <a:t>Examination of outliers</a:t>
            </a:r>
          </a:p>
          <a:p>
            <a:pPr lvl="3"/>
            <a:r>
              <a:rPr lang="en-US" dirty="0">
                <a:latin typeface="Calibri" panose="020F0502020204030204" charset="0"/>
                <a:cs typeface="Calibri" panose="020F0502020204030204" charset="0"/>
              </a:rPr>
              <a:t>Review and audit of data collection techniques</a:t>
            </a:r>
          </a:p>
          <a:p>
            <a:pPr lvl="2"/>
            <a:endParaRPr lang="en-US" i="1" dirty="0">
              <a:latin typeface="Calibri" panose="020F0502020204030204" charset="0"/>
              <a:cs typeface="Calibri" panose="020F0502020204030204" charset="0"/>
            </a:endParaRPr>
          </a:p>
          <a:p>
            <a:pPr lvl="2"/>
            <a:r>
              <a:rPr lang="en-US" i="1" dirty="0">
                <a:latin typeface="Calibri" panose="020F0502020204030204" charset="0"/>
                <a:cs typeface="Calibri" panose="020F0502020204030204" charset="0"/>
              </a:rPr>
              <a:t>Special veracity</a:t>
            </a:r>
          </a:p>
          <a:p>
            <a:pPr lvl="2"/>
            <a:endParaRPr lang="en-US" dirty="0">
              <a:latin typeface="Calibri" panose="020F0502020204030204" charset="0"/>
              <a:cs typeface="Calibri" panose="020F0502020204030204" charset="0"/>
            </a:endParaRPr>
          </a:p>
          <a:p>
            <a:pPr lvl="2"/>
            <a:r>
              <a:rPr lang="en-US" dirty="0">
                <a:latin typeface="Calibri" panose="020F0502020204030204" charset="0"/>
                <a:cs typeface="Calibri" panose="020F0502020204030204" charset="0"/>
              </a:rPr>
              <a:t>For vector data (imagery based on points, lines, and polygons), the quality varies.  It depends on whether the points have been GPS determined, or determined by unknown origins or manually.  Also, resolution and projection issues can alter veracity.</a:t>
            </a:r>
          </a:p>
          <a:p>
            <a:pPr lvl="2"/>
            <a:r>
              <a:rPr lang="en-US" dirty="0">
                <a:latin typeface="Calibri" panose="020F0502020204030204" charset="0"/>
                <a:cs typeface="Calibri" panose="020F0502020204030204" charset="0"/>
              </a:rPr>
              <a:t>For geocoded points, there may be errors in the address tables and in the point location algorithms associated with addresses</a:t>
            </a:r>
          </a:p>
          <a:p>
            <a:pPr lvl="2"/>
            <a:r>
              <a:rPr lang="en-US" dirty="0">
                <a:latin typeface="Calibri" panose="020F0502020204030204" charset="0"/>
                <a:cs typeface="Calibri" panose="020F0502020204030204" charset="0"/>
              </a:rPr>
              <a:t>For raster data (imagery based on pixels), veracity depends on accuracy of recording instruments in satellites or aerial devices, and on timeliness.</a:t>
            </a:r>
            <a:endParaRPr lang="es-MX" dirty="0">
              <a:latin typeface="Calibri" panose="020F0502020204030204" charset="0"/>
              <a:cs typeface="Calibri" panose="020F0502020204030204" charset="0"/>
            </a:endParaRPr>
          </a:p>
        </p:txBody>
      </p:sp>
      <p:sp>
        <p:nvSpPr>
          <p:cNvPr id="5" name="Title 1"/>
          <p:cNvSpPr>
            <a:spLocks noGrp="1"/>
          </p:cNvSpPr>
          <p:nvPr/>
        </p:nvSpPr>
        <p:spPr>
          <a:xfrm>
            <a:off x="348827" y="499533"/>
            <a:ext cx="10515600" cy="132588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933" dirty="0">
                <a:latin typeface="Calibri" panose="020F0502020204030204" charset="0"/>
                <a:cs typeface="Calibri" panose="020F0502020204030204" charset="0"/>
              </a:rPr>
              <a:t>Five V’s of Big Data (cont.)</a:t>
            </a:r>
            <a:br>
              <a:rPr lang="en-US" sz="2933" dirty="0">
                <a:latin typeface="Calibri" panose="020F0502020204030204" charset="0"/>
                <a:cs typeface="Calibri" panose="020F0502020204030204" charset="0"/>
              </a:rPr>
            </a:br>
            <a:r>
              <a:rPr lang="en-US" sz="2667" dirty="0">
                <a:solidFill>
                  <a:schemeClr val="bg1">
                    <a:lumMod val="50000"/>
                  </a:schemeClr>
                </a:solidFill>
                <a:latin typeface="Calibri" panose="020F0502020204030204" charset="0"/>
                <a:cs typeface="Calibri" panose="020F0502020204030204" charset="0"/>
              </a:rPr>
              <a:t>--Sometimes referred as four V’s--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bmbigdatahub.com/sites/default/files/infographic_file/4-Vs-of-big-data.jpg"/>
          <p:cNvPicPr>
            <a:picLocks noChangeAspect="1" noChangeArrowheads="1"/>
          </p:cNvPicPr>
          <p:nvPr/>
        </p:nvPicPr>
        <p:blipFill>
          <a:blip r:embed="rId3" cstate="email"/>
          <a:srcRect/>
          <a:stretch>
            <a:fillRect/>
          </a:stretch>
        </p:blipFill>
        <p:spPr bwMode="auto">
          <a:xfrm>
            <a:off x="630777" y="1"/>
            <a:ext cx="11023600" cy="6772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1C22E60-29BA-4788-AA5E-A2D1E7D1034A}" type="slidenum">
              <a:rPr lang="es-MX" sz="1400"/>
              <a:t>12</a:t>
            </a:fld>
            <a:endParaRPr lang="es-MX" sz="1400" dirty="0"/>
          </a:p>
        </p:txBody>
      </p:sp>
      <p:sp>
        <p:nvSpPr>
          <p:cNvPr id="3" name="Content Placeholder 2"/>
          <p:cNvSpPr>
            <a:spLocks noGrp="1"/>
          </p:cNvSpPr>
          <p:nvPr>
            <p:ph idx="4294967295"/>
          </p:nvPr>
        </p:nvSpPr>
        <p:spPr>
          <a:xfrm>
            <a:off x="0" y="1709738"/>
            <a:ext cx="10515600" cy="4352925"/>
          </a:xfrm>
        </p:spPr>
        <p:txBody>
          <a:bodyPr/>
          <a:lstStyle/>
          <a:p>
            <a:r>
              <a:rPr lang="en-US" sz="2133" dirty="0">
                <a:solidFill>
                  <a:srgbClr val="00B0F0"/>
                </a:solidFill>
                <a:latin typeface="Calibri" panose="020F0502020204030204" charset="0"/>
                <a:cs typeface="Calibri" panose="020F0502020204030204" charset="0"/>
              </a:rPr>
              <a:t>V5 = Value</a:t>
            </a:r>
          </a:p>
          <a:p>
            <a:pPr lvl="2"/>
            <a:endParaRPr lang="en-US" dirty="0">
              <a:latin typeface="Calibri" panose="020F0502020204030204" charset="0"/>
              <a:cs typeface="Calibri" panose="020F0502020204030204" charset="0"/>
            </a:endParaRPr>
          </a:p>
          <a:p>
            <a:pPr lvl="2"/>
            <a:r>
              <a:rPr lang="en-US" dirty="0">
                <a:latin typeface="Calibri" panose="020F0502020204030204" charset="0"/>
                <a:cs typeface="Calibri" panose="020F0502020204030204" charset="0"/>
              </a:rPr>
              <a:t>For real-time big data, decisions can be enhance through visualization of dynamic change in such spatial phenomena as climate, traffic, social-media-based attitudes, and massive inventory locations.</a:t>
            </a:r>
          </a:p>
          <a:p>
            <a:pPr lvl="2"/>
            <a:r>
              <a:rPr lang="en-US" dirty="0">
                <a:latin typeface="Calibri" panose="020F0502020204030204" charset="0"/>
                <a:cs typeface="Calibri" panose="020F0502020204030204" charset="0"/>
              </a:rPr>
              <a:t>Exploration of data trends can include proximities and relationships.</a:t>
            </a:r>
          </a:p>
          <a:p>
            <a:pPr lvl="2"/>
            <a:r>
              <a:rPr lang="en-US" dirty="0">
                <a:latin typeface="Calibri" panose="020F0502020204030204" charset="0"/>
                <a:cs typeface="Calibri" panose="020F0502020204030204" charset="0"/>
              </a:rPr>
              <a:t>Once big data are </a:t>
            </a:r>
            <a:r>
              <a:rPr lang="en-US" b="1" dirty="0">
                <a:latin typeface="Calibri" panose="020F0502020204030204" charset="0"/>
                <a:cs typeface="Calibri" panose="020F0502020204030204" charset="0"/>
              </a:rPr>
              <a:t>structured</a:t>
            </a:r>
            <a:r>
              <a:rPr lang="en-US" dirty="0">
                <a:latin typeface="Calibri" panose="020F0502020204030204" charset="0"/>
                <a:cs typeface="Calibri" panose="020F0502020204030204" charset="0"/>
              </a:rPr>
              <a:t>, formal analytics can be applied, such as autocorrelation, overlays, buffering, spatial cluster techniques, and location quotients.</a:t>
            </a:r>
          </a:p>
          <a:p>
            <a:pPr lvl="2"/>
            <a:endParaRPr lang="en-US" dirty="0">
              <a:latin typeface="Calibri" panose="020F0502020204030204" charset="0"/>
              <a:cs typeface="Calibri" panose="020F0502020204030204" charset="0"/>
            </a:endParaRPr>
          </a:p>
          <a:p>
            <a:pPr lvl="2"/>
            <a:endParaRPr lang="es-MX" dirty="0">
              <a:latin typeface="Calibri" panose="020F0502020204030204" charset="0"/>
              <a:cs typeface="Calibri" panose="020F0502020204030204" charset="0"/>
            </a:endParaRPr>
          </a:p>
        </p:txBody>
      </p:sp>
      <p:sp>
        <p:nvSpPr>
          <p:cNvPr id="5" name="Title 1"/>
          <p:cNvSpPr>
            <a:spLocks noGrp="1"/>
          </p:cNvSpPr>
          <p:nvPr/>
        </p:nvSpPr>
        <p:spPr>
          <a:xfrm>
            <a:off x="348827" y="499533"/>
            <a:ext cx="10515600" cy="132588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933" dirty="0">
                <a:latin typeface="Calibri" panose="020F0502020204030204" charset="0"/>
                <a:cs typeface="Calibri" panose="020F0502020204030204" charset="0"/>
              </a:rPr>
              <a:t>Five V’s of Big Data (cont.)</a:t>
            </a:r>
            <a:br>
              <a:rPr lang="en-US" sz="2933" dirty="0">
                <a:latin typeface="Calibri" panose="020F0502020204030204" charset="0"/>
                <a:cs typeface="Calibri" panose="020F0502020204030204" charset="0"/>
              </a:rPr>
            </a:br>
            <a:r>
              <a:rPr lang="en-US" sz="2667" dirty="0">
                <a:solidFill>
                  <a:schemeClr val="bg1">
                    <a:lumMod val="50000"/>
                  </a:schemeClr>
                </a:solidFill>
                <a:latin typeface="Calibri" panose="020F0502020204030204" charset="0"/>
                <a:cs typeface="Calibri" panose="020F0502020204030204" charset="0"/>
              </a:rPr>
              <a:t>--And, the “new” 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3375796"/>
          </a:xfrm>
          <a:prstGeom prst="rect">
            <a:avLst/>
          </a:prstGeom>
          <a:noFill/>
        </p:spPr>
        <p:txBody>
          <a:bodyPr wrap="square" rtlCol="0" anchor="t">
            <a:spAutoFit/>
          </a:bodyPr>
          <a:lstStyle/>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Concepts</a:t>
            </a:r>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Analytics</a:t>
            </a:r>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Use cases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Water sector</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7566" y="810545"/>
            <a:ext cx="3389313" cy="1325562"/>
          </a:xfrm>
        </p:spPr>
        <p:txBody>
          <a:bodyPr/>
          <a:lstStyle/>
          <a:p>
            <a:r>
              <a:rPr lang="en-US" sz="2933" b="1" dirty="0">
                <a:solidFill>
                  <a:srgbClr val="002060"/>
                </a:solidFill>
                <a:latin typeface="Calibri" panose="020F0502020204030204" charset="0"/>
                <a:cs typeface="Calibri" panose="020F0502020204030204" charset="0"/>
              </a:rPr>
              <a:t>Big Data Analytics </a:t>
            </a:r>
            <a:br>
              <a:rPr lang="en-US" sz="2933" dirty="0">
                <a:solidFill>
                  <a:srgbClr val="002060"/>
                </a:solidFill>
                <a:latin typeface="Calibri" panose="020F0502020204030204" charset="0"/>
                <a:cs typeface="Calibri" panose="020F0502020204030204" charset="0"/>
              </a:rPr>
            </a:br>
            <a:r>
              <a:rPr lang="en-US" sz="2400" b="1" dirty="0">
                <a:solidFill>
                  <a:srgbClr val="002060"/>
                </a:solidFill>
                <a:latin typeface="Calibri" panose="020F0502020204030204" charset="0"/>
                <a:cs typeface="Calibri" panose="020F0502020204030204" charset="0"/>
              </a:rPr>
              <a:t>“Traditional” </a:t>
            </a:r>
            <a:br>
              <a:rPr lang="en-US" sz="2400" b="1" dirty="0">
                <a:solidFill>
                  <a:srgbClr val="002060"/>
                </a:solidFill>
                <a:latin typeface="Calibri" panose="020F0502020204030204" charset="0"/>
                <a:cs typeface="Calibri" panose="020F0502020204030204" charset="0"/>
              </a:rPr>
            </a:br>
            <a:r>
              <a:rPr lang="en-US" sz="2400" b="1" dirty="0">
                <a:solidFill>
                  <a:srgbClr val="002060"/>
                </a:solidFill>
                <a:latin typeface="Calibri" panose="020F0502020204030204" charset="0"/>
                <a:cs typeface="Calibri" panose="020F0502020204030204" charset="0"/>
              </a:rPr>
              <a:t>Techniques</a:t>
            </a:r>
          </a:p>
        </p:txBody>
      </p:sp>
      <p:sp>
        <p:nvSpPr>
          <p:cNvPr id="3" name="Content Placeholder 2"/>
          <p:cNvSpPr>
            <a:spLocks noGrp="1"/>
          </p:cNvSpPr>
          <p:nvPr>
            <p:ph idx="4294967295"/>
          </p:nvPr>
        </p:nvSpPr>
        <p:spPr>
          <a:xfrm>
            <a:off x="397566" y="2317082"/>
            <a:ext cx="10515600" cy="4351338"/>
          </a:xfrm>
        </p:spPr>
        <p:txBody>
          <a:bodyPr>
            <a:normAutofit/>
          </a:bodyPr>
          <a:lstStyle/>
          <a:p>
            <a:pPr marL="0" indent="0">
              <a:buNone/>
            </a:pPr>
            <a:r>
              <a:rPr lang="en-US" dirty="0">
                <a:solidFill>
                  <a:srgbClr val="002060"/>
                </a:solidFill>
              </a:rPr>
              <a:t>What is enabling them?</a:t>
            </a:r>
          </a:p>
          <a:p>
            <a:pPr marL="380990" lvl="1" indent="-380990">
              <a:buClr>
                <a:srgbClr val="FFFFFF"/>
              </a:buClr>
              <a:buFont typeface="Arial" panose="020B0604020202020204" pitchFamily="34" charset="0"/>
              <a:buChar char="•"/>
            </a:pPr>
            <a:r>
              <a:rPr lang="en-US" dirty="0">
                <a:solidFill>
                  <a:srgbClr val="002060"/>
                </a:solidFill>
              </a:rPr>
              <a:t>Classification</a:t>
            </a:r>
          </a:p>
          <a:p>
            <a:pPr marL="380990" lvl="1" indent="-380990">
              <a:buClr>
                <a:srgbClr val="FFFFFF"/>
              </a:buClr>
              <a:buFont typeface="Arial" panose="020B0604020202020204" pitchFamily="34" charset="0"/>
              <a:buChar char="•"/>
            </a:pPr>
            <a:r>
              <a:rPr lang="en-US" dirty="0">
                <a:solidFill>
                  <a:srgbClr val="002060"/>
                </a:solidFill>
              </a:rPr>
              <a:t>Clustering</a:t>
            </a:r>
          </a:p>
          <a:p>
            <a:pPr marL="380990" lvl="1" indent="-380990">
              <a:buClr>
                <a:srgbClr val="FFFFFF"/>
              </a:buClr>
              <a:buFont typeface="Arial" panose="020B0604020202020204" pitchFamily="34" charset="0"/>
              <a:buChar char="•"/>
            </a:pPr>
            <a:r>
              <a:rPr lang="en-US" dirty="0">
                <a:solidFill>
                  <a:srgbClr val="002060"/>
                </a:solidFill>
              </a:rPr>
              <a:t>Regression</a:t>
            </a:r>
          </a:p>
          <a:p>
            <a:pPr marL="380990" lvl="1" indent="-380990">
              <a:buClr>
                <a:srgbClr val="FFFFFF"/>
              </a:buClr>
              <a:buFont typeface="Arial" panose="020B0604020202020204" pitchFamily="34" charset="0"/>
              <a:buChar char="•"/>
            </a:pPr>
            <a:r>
              <a:rPr lang="en-US" dirty="0">
                <a:solidFill>
                  <a:srgbClr val="002060"/>
                </a:solidFill>
              </a:rPr>
              <a:t>Simulation</a:t>
            </a:r>
          </a:p>
          <a:p>
            <a:pPr marL="380990" lvl="1" indent="-380990">
              <a:buClr>
                <a:srgbClr val="FFFFFF"/>
              </a:buClr>
              <a:buFont typeface="Arial" panose="020B0604020202020204" pitchFamily="34" charset="0"/>
              <a:buChar char="•"/>
            </a:pPr>
            <a:r>
              <a:rPr lang="en-US" dirty="0">
                <a:solidFill>
                  <a:srgbClr val="002060"/>
                </a:solidFill>
              </a:rPr>
              <a:t>Anomaly Detection</a:t>
            </a:r>
          </a:p>
          <a:p>
            <a:pPr marL="380990" lvl="1" indent="-380990">
              <a:buClr>
                <a:srgbClr val="FFFFFF"/>
              </a:buClr>
              <a:buFont typeface="Arial" panose="020B0604020202020204" pitchFamily="34" charset="0"/>
              <a:buChar char="•"/>
            </a:pPr>
            <a:r>
              <a:rPr lang="en-US" dirty="0">
                <a:solidFill>
                  <a:srgbClr val="002060"/>
                </a:solidFill>
              </a:rPr>
              <a:t>Numerical Forecasting</a:t>
            </a:r>
          </a:p>
          <a:p>
            <a:pPr marL="380990" lvl="1" indent="-380990">
              <a:buClr>
                <a:srgbClr val="FFFFFF"/>
              </a:buClr>
              <a:buFont typeface="Arial" panose="020B0604020202020204" pitchFamily="34" charset="0"/>
              <a:buChar char="•"/>
            </a:pPr>
            <a:r>
              <a:rPr lang="en-US" dirty="0">
                <a:solidFill>
                  <a:srgbClr val="002060"/>
                </a:solidFill>
              </a:rPr>
              <a:t>Optimization</a:t>
            </a:r>
          </a:p>
          <a:p>
            <a:pPr marL="380990" lvl="1" indent="-380990">
              <a:buClr>
                <a:srgbClr val="FFFFFF"/>
              </a:buClr>
              <a:buFont typeface="Arial" panose="020B0604020202020204" pitchFamily="34" charset="0"/>
              <a:buChar char="•"/>
            </a:pPr>
            <a:r>
              <a:rPr lang="en-US" dirty="0">
                <a:solidFill>
                  <a:srgbClr val="002060"/>
                </a:solidFill>
              </a:rPr>
              <a:t>Geographic Mapping </a:t>
            </a:r>
          </a:p>
          <a:p>
            <a:pPr marL="380990" lvl="1" indent="-380990">
              <a:buClr>
                <a:srgbClr val="FFFFFF"/>
              </a:buClr>
              <a:buFont typeface="Arial" panose="020B0604020202020204" pitchFamily="34" charset="0"/>
              <a:buChar char="•"/>
            </a:pPr>
            <a:r>
              <a:rPr lang="en-US" dirty="0">
                <a:solidFill>
                  <a:srgbClr val="002060"/>
                </a:solidFill>
              </a:rPr>
              <a:t>…</a:t>
            </a:r>
          </a:p>
          <a:p>
            <a:pPr marL="380990" indent="-380990">
              <a:buNone/>
            </a:pPr>
            <a:endParaRPr lang="en-US" dirty="0">
              <a:solidFill>
                <a:srgbClr val="002060"/>
              </a:solidFill>
            </a:endParaRPr>
          </a:p>
          <a:p>
            <a:endParaRPr lang="en-US" dirty="0">
              <a:solidFill>
                <a:srgbClr val="00206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995" y="529733"/>
            <a:ext cx="4534411" cy="24997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0524" y="3314211"/>
            <a:ext cx="3207091" cy="244643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183" y="2061647"/>
            <a:ext cx="3704127" cy="2735355"/>
          </a:xfrm>
          <a:prstGeom prst="rect">
            <a:avLst/>
          </a:prstGeom>
        </p:spPr>
      </p:pic>
      <p:sp>
        <p:nvSpPr>
          <p:cNvPr id="4" name="TextBox 3"/>
          <p:cNvSpPr txBox="1"/>
          <p:nvPr/>
        </p:nvSpPr>
        <p:spPr>
          <a:xfrm>
            <a:off x="397566" y="5960534"/>
            <a:ext cx="11529427" cy="292388"/>
          </a:xfrm>
          <a:prstGeom prst="rect">
            <a:avLst/>
          </a:prstGeom>
          <a:solidFill>
            <a:schemeClr val="bg1">
              <a:lumMod val="95000"/>
            </a:schemeClr>
          </a:solidFill>
          <a:ln>
            <a:solidFill>
              <a:srgbClr val="002060"/>
            </a:solidFill>
          </a:ln>
        </p:spPr>
        <p:txBody>
          <a:bodyPr wrap="square" rtlCol="0">
            <a:spAutoFit/>
          </a:bodyPr>
          <a:lstStyle/>
          <a:p>
            <a:pPr algn="ctr"/>
            <a:r>
              <a:rPr lang="en-US" sz="1300" b="1" dirty="0">
                <a:solidFill>
                  <a:srgbClr val="0070C0"/>
                </a:solidFill>
                <a:latin typeface="Calibri" panose="020F0502020204030204" charset="0"/>
                <a:cs typeface="Calibri" panose="020F0502020204030204" charset="0"/>
              </a:rPr>
              <a:t>Limitations</a:t>
            </a:r>
            <a:r>
              <a:rPr lang="en-US" sz="1300" dirty="0">
                <a:latin typeface="Calibri" panose="020F0502020204030204" charset="0"/>
                <a:cs typeface="Calibri" panose="020F0502020204030204" charset="0"/>
              </a:rPr>
              <a:t>.   For Big Data, they often cannot handle well the first 3 V’s of volume, velocity, and variety They tend to work best with “Small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7" dirty="0">
                <a:solidFill>
                  <a:schemeClr val="bg1">
                    <a:lumMod val="95000"/>
                  </a:schemeClr>
                </a:solidFill>
                <a:latin typeface="Calibri" panose="020F0502020204030204" charset="0"/>
                <a:cs typeface="Calibri" panose="020F0502020204030204" charset="0"/>
              </a:rPr>
              <a:t>Example of Analysis: </a:t>
            </a:r>
            <a:br>
              <a:rPr lang="en-US" sz="2667" dirty="0">
                <a:solidFill>
                  <a:schemeClr val="bg1">
                    <a:lumMod val="95000"/>
                  </a:schemeClr>
                </a:solidFill>
                <a:latin typeface="Calibri" panose="020F0502020204030204" charset="0"/>
                <a:cs typeface="Calibri" panose="020F0502020204030204" charset="0"/>
              </a:rPr>
            </a:br>
            <a:br>
              <a:rPr lang="en-US" sz="2667" dirty="0">
                <a:solidFill>
                  <a:schemeClr val="bg1">
                    <a:lumMod val="95000"/>
                  </a:schemeClr>
                </a:solidFill>
                <a:latin typeface="Calibri" panose="020F0502020204030204" charset="0"/>
                <a:cs typeface="Calibri" panose="020F0502020204030204" charset="0"/>
              </a:rPr>
            </a:br>
            <a:br>
              <a:rPr lang="en-US" sz="2667" dirty="0">
                <a:solidFill>
                  <a:schemeClr val="bg1">
                    <a:lumMod val="95000"/>
                  </a:schemeClr>
                </a:solidFill>
                <a:latin typeface="Calibri" panose="020F0502020204030204" charset="0"/>
                <a:cs typeface="Calibri" panose="020F0502020204030204" charset="0"/>
              </a:rPr>
            </a:br>
            <a:r>
              <a:rPr lang="en-US" sz="2667" dirty="0">
                <a:solidFill>
                  <a:schemeClr val="bg1">
                    <a:lumMod val="95000"/>
                  </a:schemeClr>
                </a:solidFill>
                <a:latin typeface="Calibri" panose="020F0502020204030204" charset="0"/>
                <a:cs typeface="Calibri" panose="020F0502020204030204" charset="0"/>
              </a:rPr>
              <a:t>Clustering (LFA)</a:t>
            </a:r>
          </a:p>
        </p:txBody>
      </p:sp>
      <p:sp>
        <p:nvSpPr>
          <p:cNvPr id="3" name="Content Placeholder 2">
            <a:extLst>
              <a:ext uri="{FF2B5EF4-FFF2-40B4-BE49-F238E27FC236}">
                <a16:creationId xmlns:a16="http://schemas.microsoft.com/office/drawing/2014/main" id="{444CAE36-40C1-422C-8786-A00756177297}"/>
              </a:ext>
            </a:extLst>
          </p:cNvPr>
          <p:cNvSpPr>
            <a:spLocks noGrp="1"/>
          </p:cNvSpPr>
          <p:nvPr>
            <p:ph idx="1"/>
          </p:nvPr>
        </p:nvSpPr>
        <p:spPr/>
        <p:txBody>
          <a:bodyPr/>
          <a:lstStyle/>
          <a:p>
            <a:endParaRPr lang="en-US"/>
          </a:p>
        </p:txBody>
      </p:sp>
      <p:graphicFrame>
        <p:nvGraphicFramePr>
          <p:cNvPr id="4" name="Table 3"/>
          <p:cNvGraphicFramePr>
            <a:graphicFrameLocks noGrp="1"/>
          </p:cNvGraphicFramePr>
          <p:nvPr/>
        </p:nvGraphicFramePr>
        <p:xfrm>
          <a:off x="5760720" y="1977813"/>
          <a:ext cx="6096000" cy="3175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35000">
                <a:tc>
                  <a:txBody>
                    <a:bodyPr/>
                    <a:lstStyle/>
                    <a:p>
                      <a:endParaRPr lang="en-US" sz="1400" dirty="0"/>
                    </a:p>
                  </a:txBody>
                  <a:tcPr/>
                </a:tc>
                <a:tc>
                  <a:txBody>
                    <a:bodyPr/>
                    <a:lstStyle/>
                    <a:p>
                      <a:r>
                        <a:rPr lang="en-US" sz="1400" dirty="0"/>
                        <a:t>Movie</a:t>
                      </a:r>
                      <a:r>
                        <a:rPr lang="en-US" sz="1400" baseline="0" dirty="0"/>
                        <a:t> 1</a:t>
                      </a:r>
                      <a:endParaRPr lang="en-US" sz="1400" dirty="0"/>
                    </a:p>
                  </a:txBody>
                  <a:tcPr/>
                </a:tc>
                <a:tc>
                  <a:txBody>
                    <a:bodyPr/>
                    <a:lstStyle/>
                    <a:p>
                      <a:r>
                        <a:rPr lang="en-US" sz="1400" dirty="0"/>
                        <a:t>Movie</a:t>
                      </a:r>
                      <a:r>
                        <a:rPr lang="en-US" sz="1400" baseline="0" dirty="0"/>
                        <a:t> 2</a:t>
                      </a:r>
                      <a:endParaRPr lang="en-US" sz="1400" dirty="0"/>
                    </a:p>
                  </a:txBody>
                  <a:tcPr/>
                </a:tc>
                <a:tc>
                  <a:txBody>
                    <a:bodyPr/>
                    <a:lstStyle/>
                    <a:p>
                      <a:r>
                        <a:rPr lang="en-US" sz="1400" dirty="0"/>
                        <a:t>…</a:t>
                      </a:r>
                    </a:p>
                  </a:txBody>
                  <a:tcPr/>
                </a:tc>
                <a:tc>
                  <a:txBody>
                    <a:bodyPr/>
                    <a:lstStyle/>
                    <a:p>
                      <a:r>
                        <a:rPr lang="en-US" sz="1400" dirty="0"/>
                        <a:t>Movie</a:t>
                      </a:r>
                      <a:r>
                        <a:rPr lang="en-US" sz="1400" baseline="0" dirty="0"/>
                        <a:t> m</a:t>
                      </a:r>
                      <a:endParaRPr lang="en-US" sz="1400" dirty="0"/>
                    </a:p>
                  </a:txBody>
                  <a:tcPr/>
                </a:tc>
                <a:extLst>
                  <a:ext uri="{0D108BD9-81ED-4DB2-BD59-A6C34878D82A}">
                    <a16:rowId xmlns:a16="http://schemas.microsoft.com/office/drawing/2014/main" val="10000"/>
                  </a:ext>
                </a:extLst>
              </a:tr>
              <a:tr h="635000">
                <a:tc>
                  <a:txBody>
                    <a:bodyPr/>
                    <a:lstStyle/>
                    <a:p>
                      <a:r>
                        <a:rPr lang="en-US" sz="1400" dirty="0"/>
                        <a:t>User1</a:t>
                      </a:r>
                    </a:p>
                  </a:txBody>
                  <a:tcPr/>
                </a:tc>
                <a:tc>
                  <a:txBody>
                    <a:bodyPr/>
                    <a:lstStyle/>
                    <a:p>
                      <a:r>
                        <a:rPr lang="en-US" sz="1400" dirty="0"/>
                        <a:t>3.5</a:t>
                      </a:r>
                    </a:p>
                  </a:txBody>
                  <a:tcPr/>
                </a:tc>
                <a:tc>
                  <a:txBody>
                    <a:bodyPr/>
                    <a:lstStyle/>
                    <a:p>
                      <a:r>
                        <a:rPr lang="en-US" sz="1400" dirty="0"/>
                        <a:t>4</a:t>
                      </a:r>
                    </a:p>
                  </a:txBody>
                  <a:tcPr/>
                </a:tc>
                <a:tc>
                  <a:txBody>
                    <a:bodyPr/>
                    <a:lstStyle/>
                    <a:p>
                      <a:endParaRPr lang="en-US" sz="1400"/>
                    </a:p>
                  </a:txBody>
                  <a:tcPr/>
                </a:tc>
                <a:tc>
                  <a:txBody>
                    <a:bodyPr/>
                    <a:lstStyle/>
                    <a:p>
                      <a:r>
                        <a:rPr lang="en-US" sz="1400" dirty="0"/>
                        <a:t>5</a:t>
                      </a:r>
                    </a:p>
                  </a:txBody>
                  <a:tcPr/>
                </a:tc>
                <a:extLst>
                  <a:ext uri="{0D108BD9-81ED-4DB2-BD59-A6C34878D82A}">
                    <a16:rowId xmlns:a16="http://schemas.microsoft.com/office/drawing/2014/main" val="10001"/>
                  </a:ext>
                </a:extLst>
              </a:tr>
              <a:tr h="635000">
                <a:tc>
                  <a:txBody>
                    <a:bodyPr/>
                    <a:lstStyle/>
                    <a:p>
                      <a:r>
                        <a:rPr lang="en-US" sz="1400" dirty="0"/>
                        <a:t>User2</a:t>
                      </a:r>
                    </a:p>
                  </a:txBody>
                  <a:tcPr/>
                </a:tc>
                <a:tc>
                  <a:txBody>
                    <a:bodyPr/>
                    <a:lstStyle/>
                    <a:p>
                      <a:r>
                        <a:rPr lang="en-US" sz="1400" dirty="0"/>
                        <a:t>5</a:t>
                      </a:r>
                    </a:p>
                  </a:txBody>
                  <a:tcPr/>
                </a:tc>
                <a:tc>
                  <a:txBody>
                    <a:bodyPr/>
                    <a:lstStyle/>
                    <a:p>
                      <a:r>
                        <a:rPr lang="en-US" sz="1400" dirty="0"/>
                        <a:t>1</a:t>
                      </a:r>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0002"/>
                  </a:ext>
                </a:extLst>
              </a:tr>
              <a:tr h="635000">
                <a:tc>
                  <a:txBody>
                    <a:bodyPr/>
                    <a:lstStyle/>
                    <a:p>
                      <a:r>
                        <a:rPr lang="en-US" sz="1400" dirty="0"/>
                        <a:t>…</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0003"/>
                  </a:ext>
                </a:extLst>
              </a:tr>
              <a:tr h="635000">
                <a:tc>
                  <a:txBody>
                    <a:bodyPr/>
                    <a:lstStyle/>
                    <a:p>
                      <a:r>
                        <a:rPr lang="en-US" sz="1400" dirty="0"/>
                        <a:t>User n</a:t>
                      </a:r>
                    </a:p>
                  </a:txBody>
                  <a:tcPr/>
                </a:tc>
                <a:tc>
                  <a:txBody>
                    <a:bodyPr/>
                    <a:lstStyle/>
                    <a:p>
                      <a:r>
                        <a:rPr lang="en-US" sz="1400" dirty="0"/>
                        <a:t>2</a:t>
                      </a:r>
                    </a:p>
                  </a:txBody>
                  <a:tcPr/>
                </a:tc>
                <a:tc>
                  <a:txBody>
                    <a:bodyPr/>
                    <a:lstStyle/>
                    <a:p>
                      <a:r>
                        <a:rPr lang="en-US" sz="1400" dirty="0"/>
                        <a:t>1</a:t>
                      </a:r>
                    </a:p>
                  </a:txBody>
                  <a:tcPr/>
                </a:tc>
                <a:tc>
                  <a:txBody>
                    <a:bodyPr/>
                    <a:lstStyle/>
                    <a:p>
                      <a:endParaRPr lang="en-US" sz="1400"/>
                    </a:p>
                  </a:txBody>
                  <a:tcPr/>
                </a:tc>
                <a:tc>
                  <a:txBody>
                    <a:bodyPr/>
                    <a:lstStyle/>
                    <a:p>
                      <a:r>
                        <a:rPr lang="en-US" sz="1400" dirty="0"/>
                        <a:t>4</a:t>
                      </a:r>
                    </a:p>
                  </a:txBody>
                  <a:tcPr/>
                </a:tc>
                <a:extLst>
                  <a:ext uri="{0D108BD9-81ED-4DB2-BD59-A6C34878D82A}">
                    <a16:rowId xmlns:a16="http://schemas.microsoft.com/office/drawing/2014/main" val="10004"/>
                  </a:ext>
                </a:extLst>
              </a:tr>
            </a:tbl>
          </a:graphicData>
        </a:graphic>
      </p:graphicFrame>
      <p:grpSp>
        <p:nvGrpSpPr>
          <p:cNvPr id="31" name="Group 30"/>
          <p:cNvGrpSpPr/>
          <p:nvPr/>
        </p:nvGrpSpPr>
        <p:grpSpPr>
          <a:xfrm>
            <a:off x="3713978" y="1023621"/>
            <a:ext cx="7404451" cy="4165173"/>
            <a:chOff x="163057" y="1701800"/>
            <a:chExt cx="7404450" cy="4165172"/>
          </a:xfrm>
        </p:grpSpPr>
        <p:cxnSp>
          <p:nvCxnSpPr>
            <p:cNvPr id="7" name="Straight Arrow Connector 6"/>
            <p:cNvCxnSpPr/>
            <p:nvPr/>
          </p:nvCxnSpPr>
          <p:spPr>
            <a:xfrm flipH="1">
              <a:off x="3962400" y="2082800"/>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91000" y="2082800"/>
              <a:ext cx="914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05826" y="1740049"/>
              <a:ext cx="939616" cy="307777"/>
            </a:xfrm>
            <a:prstGeom prst="rect">
              <a:avLst/>
            </a:prstGeom>
            <a:noFill/>
          </p:spPr>
          <p:txBody>
            <a:bodyPr wrap="none" rtlCol="0">
              <a:spAutoFit/>
            </a:bodyPr>
            <a:lstStyle/>
            <a:p>
              <a:r>
                <a:rPr lang="en-US" sz="1400" dirty="0"/>
                <a:t>Group M1</a:t>
              </a:r>
            </a:p>
          </p:txBody>
        </p:sp>
        <p:sp>
          <p:nvSpPr>
            <p:cNvPr id="11" name="TextBox 10"/>
            <p:cNvSpPr txBox="1"/>
            <p:nvPr/>
          </p:nvSpPr>
          <p:spPr>
            <a:xfrm>
              <a:off x="5947056" y="1701800"/>
              <a:ext cx="939616" cy="307777"/>
            </a:xfrm>
            <a:prstGeom prst="rect">
              <a:avLst/>
            </a:prstGeom>
            <a:noFill/>
          </p:spPr>
          <p:txBody>
            <a:bodyPr wrap="none" rtlCol="0">
              <a:spAutoFit/>
            </a:bodyPr>
            <a:lstStyle/>
            <a:p>
              <a:r>
                <a:rPr lang="en-US" sz="1400" dirty="0"/>
                <a:t>Group M2</a:t>
              </a:r>
            </a:p>
          </p:txBody>
        </p:sp>
        <p:cxnSp>
          <p:nvCxnSpPr>
            <p:cNvPr id="13" name="Straight Arrow Connector 12"/>
            <p:cNvCxnSpPr>
              <a:stCxn id="11" idx="2"/>
            </p:cNvCxnSpPr>
            <p:nvPr/>
          </p:nvCxnSpPr>
          <p:spPr>
            <a:xfrm>
              <a:off x="6416864" y="2009577"/>
              <a:ext cx="1150643" cy="5248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p:cNvCxnSpPr>
            <p:nvPr/>
          </p:nvCxnSpPr>
          <p:spPr>
            <a:xfrm flipH="1">
              <a:off x="6096003" y="2009577"/>
              <a:ext cx="320861" cy="5566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295400" y="33528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95400" y="3657600"/>
              <a:ext cx="8382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608" y="3478068"/>
              <a:ext cx="947632" cy="307777"/>
            </a:xfrm>
            <a:prstGeom prst="rect">
              <a:avLst/>
            </a:prstGeom>
            <a:noFill/>
          </p:spPr>
          <p:txBody>
            <a:bodyPr wrap="none" rtlCol="0">
              <a:spAutoFit/>
            </a:bodyPr>
            <a:lstStyle/>
            <a:p>
              <a:r>
                <a:rPr lang="en-US" sz="1400" dirty="0">
                  <a:solidFill>
                    <a:schemeClr val="bg1"/>
                  </a:solidFill>
                </a:rPr>
                <a:t>Group  U1</a:t>
              </a:r>
            </a:p>
          </p:txBody>
        </p:sp>
        <p:sp>
          <p:nvSpPr>
            <p:cNvPr id="23" name="TextBox 22"/>
            <p:cNvSpPr txBox="1"/>
            <p:nvPr/>
          </p:nvSpPr>
          <p:spPr>
            <a:xfrm>
              <a:off x="163057" y="5559195"/>
              <a:ext cx="947632" cy="307777"/>
            </a:xfrm>
            <a:prstGeom prst="rect">
              <a:avLst/>
            </a:prstGeom>
            <a:noFill/>
          </p:spPr>
          <p:txBody>
            <a:bodyPr wrap="none" rtlCol="0">
              <a:spAutoFit/>
            </a:bodyPr>
            <a:lstStyle/>
            <a:p>
              <a:r>
                <a:rPr lang="en-US" sz="1400" dirty="0">
                  <a:solidFill>
                    <a:schemeClr val="bg1"/>
                  </a:solidFill>
                </a:rPr>
                <a:t>Group</a:t>
              </a:r>
              <a:r>
                <a:rPr lang="en-US" sz="1400" dirty="0"/>
                <a:t>  U2</a:t>
              </a:r>
            </a:p>
          </p:txBody>
        </p:sp>
        <p:cxnSp>
          <p:nvCxnSpPr>
            <p:cNvPr id="24" name="Straight Arrow Connector 23"/>
            <p:cNvCxnSpPr/>
            <p:nvPr/>
          </p:nvCxnSpPr>
          <p:spPr>
            <a:xfrm flipV="1">
              <a:off x="1639147" y="5029200"/>
              <a:ext cx="494453" cy="439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619673" y="3657600"/>
              <a:ext cx="666327" cy="1821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7" dirty="0">
                <a:solidFill>
                  <a:schemeClr val="bg1"/>
                </a:solidFill>
                <a:latin typeface="Calibri" panose="020F0502020204030204" charset="0"/>
                <a:cs typeface="Calibri" panose="020F0502020204030204" charset="0"/>
              </a:rPr>
              <a:t>Example of Analysis:</a:t>
            </a:r>
            <a:br>
              <a:rPr lang="en-US" sz="2667" dirty="0">
                <a:solidFill>
                  <a:schemeClr val="bg1"/>
                </a:solidFill>
                <a:latin typeface="Calibri" panose="020F0502020204030204" charset="0"/>
                <a:cs typeface="Calibri" panose="020F0502020204030204" charset="0"/>
              </a:rPr>
            </a:br>
            <a:br>
              <a:rPr lang="en-US" sz="2667" dirty="0">
                <a:solidFill>
                  <a:schemeClr val="bg1"/>
                </a:solidFill>
                <a:latin typeface="Calibri" panose="020F0502020204030204" charset="0"/>
                <a:cs typeface="Calibri" panose="020F0502020204030204" charset="0"/>
              </a:rPr>
            </a:br>
            <a:br>
              <a:rPr lang="en-US" sz="2667" dirty="0">
                <a:solidFill>
                  <a:schemeClr val="bg1"/>
                </a:solidFill>
                <a:latin typeface="Calibri" panose="020F0502020204030204" charset="0"/>
                <a:cs typeface="Calibri" panose="020F0502020204030204" charset="0"/>
              </a:rPr>
            </a:br>
            <a:r>
              <a:rPr lang="en-US" sz="2667" dirty="0">
                <a:solidFill>
                  <a:schemeClr val="bg1"/>
                </a:solidFill>
                <a:latin typeface="Calibri" panose="020F0502020204030204" charset="0"/>
                <a:cs typeface="Calibri" panose="020F0502020204030204" charset="0"/>
              </a:rPr>
              <a:t>Predictive Modeling</a:t>
            </a:r>
          </a:p>
        </p:txBody>
      </p:sp>
      <p:graphicFrame>
        <p:nvGraphicFramePr>
          <p:cNvPr id="4" name="Table 3"/>
          <p:cNvGraphicFramePr>
            <a:graphicFrameLocks noGrp="1"/>
          </p:cNvGraphicFramePr>
          <p:nvPr/>
        </p:nvGraphicFramePr>
        <p:xfrm>
          <a:off x="5762413" y="2079413"/>
          <a:ext cx="6096000" cy="31750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35000">
                <a:tc>
                  <a:txBody>
                    <a:bodyPr/>
                    <a:lstStyle/>
                    <a:p>
                      <a:endParaRPr lang="en-US" sz="1400" dirty="0"/>
                    </a:p>
                  </a:txBody>
                  <a:tcPr/>
                </a:tc>
                <a:tc>
                  <a:txBody>
                    <a:bodyPr/>
                    <a:lstStyle/>
                    <a:p>
                      <a:r>
                        <a:rPr lang="en-US" sz="1400" dirty="0"/>
                        <a:t>Movie</a:t>
                      </a:r>
                      <a:r>
                        <a:rPr lang="en-US" sz="1400" baseline="0" dirty="0"/>
                        <a:t> 1</a:t>
                      </a:r>
                      <a:endParaRPr lang="en-US" sz="1400" dirty="0"/>
                    </a:p>
                  </a:txBody>
                  <a:tcPr/>
                </a:tc>
                <a:tc>
                  <a:txBody>
                    <a:bodyPr/>
                    <a:lstStyle/>
                    <a:p>
                      <a:r>
                        <a:rPr lang="en-US" sz="1400" dirty="0"/>
                        <a:t>Movie</a:t>
                      </a:r>
                      <a:r>
                        <a:rPr lang="en-US" sz="1400" baseline="0" dirty="0"/>
                        <a:t> 2</a:t>
                      </a:r>
                      <a:endParaRPr lang="en-US" sz="1400" dirty="0"/>
                    </a:p>
                  </a:txBody>
                  <a:tcPr/>
                </a:tc>
                <a:tc>
                  <a:txBody>
                    <a:bodyPr/>
                    <a:lstStyle/>
                    <a:p>
                      <a:r>
                        <a:rPr lang="en-US" sz="1400" dirty="0"/>
                        <a:t>…</a:t>
                      </a:r>
                    </a:p>
                  </a:txBody>
                  <a:tcPr/>
                </a:tc>
                <a:tc>
                  <a:txBody>
                    <a:bodyPr/>
                    <a:lstStyle/>
                    <a:p>
                      <a:r>
                        <a:rPr lang="en-US" sz="1400" dirty="0"/>
                        <a:t>Movie</a:t>
                      </a:r>
                      <a:r>
                        <a:rPr lang="en-US" sz="1400" baseline="0" dirty="0"/>
                        <a:t> m</a:t>
                      </a:r>
                      <a:endParaRPr lang="en-US" sz="1400" dirty="0"/>
                    </a:p>
                  </a:txBody>
                  <a:tcPr/>
                </a:tc>
                <a:extLst>
                  <a:ext uri="{0D108BD9-81ED-4DB2-BD59-A6C34878D82A}">
                    <a16:rowId xmlns:a16="http://schemas.microsoft.com/office/drawing/2014/main" val="10000"/>
                  </a:ext>
                </a:extLst>
              </a:tr>
              <a:tr h="635000">
                <a:tc>
                  <a:txBody>
                    <a:bodyPr/>
                    <a:lstStyle/>
                    <a:p>
                      <a:r>
                        <a:rPr lang="en-US" sz="1400" dirty="0"/>
                        <a:t>User1</a:t>
                      </a:r>
                    </a:p>
                  </a:txBody>
                  <a:tcPr/>
                </a:tc>
                <a:tc>
                  <a:txBody>
                    <a:bodyPr/>
                    <a:lstStyle/>
                    <a:p>
                      <a:r>
                        <a:rPr lang="en-US" sz="1400" dirty="0"/>
                        <a:t>3.5</a:t>
                      </a:r>
                    </a:p>
                  </a:txBody>
                  <a:tcPr/>
                </a:tc>
                <a:tc>
                  <a:txBody>
                    <a:bodyPr/>
                    <a:lstStyle/>
                    <a:p>
                      <a:r>
                        <a:rPr lang="en-US" sz="1400" dirty="0"/>
                        <a:t>4</a:t>
                      </a:r>
                    </a:p>
                  </a:txBody>
                  <a:tcPr/>
                </a:tc>
                <a:tc>
                  <a:txBody>
                    <a:bodyPr/>
                    <a:lstStyle/>
                    <a:p>
                      <a:endParaRPr lang="en-US" sz="1400"/>
                    </a:p>
                  </a:txBody>
                  <a:tcPr/>
                </a:tc>
                <a:tc>
                  <a:txBody>
                    <a:bodyPr/>
                    <a:lstStyle/>
                    <a:p>
                      <a:r>
                        <a:rPr lang="en-US" sz="1400" dirty="0"/>
                        <a:t>5</a:t>
                      </a:r>
                    </a:p>
                  </a:txBody>
                  <a:tcPr/>
                </a:tc>
                <a:extLst>
                  <a:ext uri="{0D108BD9-81ED-4DB2-BD59-A6C34878D82A}">
                    <a16:rowId xmlns:a16="http://schemas.microsoft.com/office/drawing/2014/main" val="10001"/>
                  </a:ext>
                </a:extLst>
              </a:tr>
              <a:tr h="635000">
                <a:tc>
                  <a:txBody>
                    <a:bodyPr/>
                    <a:lstStyle/>
                    <a:p>
                      <a:r>
                        <a:rPr lang="en-US" sz="1400" dirty="0"/>
                        <a:t>User2</a:t>
                      </a:r>
                    </a:p>
                  </a:txBody>
                  <a:tcPr/>
                </a:tc>
                <a:tc>
                  <a:txBody>
                    <a:bodyPr/>
                    <a:lstStyle/>
                    <a:p>
                      <a:r>
                        <a:rPr lang="en-US" sz="1400" dirty="0"/>
                        <a:t>5</a:t>
                      </a:r>
                    </a:p>
                  </a:txBody>
                  <a:tcPr/>
                </a:tc>
                <a:tc>
                  <a:txBody>
                    <a:bodyPr/>
                    <a:lstStyle/>
                    <a:p>
                      <a:r>
                        <a:rPr lang="en-US" sz="1400" dirty="0"/>
                        <a:t>1</a:t>
                      </a:r>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0002"/>
                  </a:ext>
                </a:extLst>
              </a:tr>
              <a:tr h="635000">
                <a:tc>
                  <a:txBody>
                    <a:bodyPr/>
                    <a:lstStyle/>
                    <a:p>
                      <a:r>
                        <a:rPr lang="en-US" sz="1400" dirty="0"/>
                        <a:t>…</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0003"/>
                  </a:ext>
                </a:extLst>
              </a:tr>
              <a:tr h="635000">
                <a:tc>
                  <a:txBody>
                    <a:bodyPr/>
                    <a:lstStyle/>
                    <a:p>
                      <a:r>
                        <a:rPr lang="en-US" sz="1400" dirty="0"/>
                        <a:t>User n</a:t>
                      </a:r>
                    </a:p>
                  </a:txBody>
                  <a:tcPr/>
                </a:tc>
                <a:tc>
                  <a:txBody>
                    <a:bodyPr/>
                    <a:lstStyle/>
                    <a:p>
                      <a:r>
                        <a:rPr lang="en-US" sz="1400" dirty="0"/>
                        <a:t>2</a:t>
                      </a:r>
                    </a:p>
                  </a:txBody>
                  <a:tcPr/>
                </a:tc>
                <a:tc>
                  <a:txBody>
                    <a:bodyPr/>
                    <a:lstStyle/>
                    <a:p>
                      <a:r>
                        <a:rPr lang="en-US" sz="1400" dirty="0"/>
                        <a:t>1</a:t>
                      </a:r>
                    </a:p>
                  </a:txBody>
                  <a:tcPr/>
                </a:tc>
                <a:tc>
                  <a:txBody>
                    <a:bodyPr/>
                    <a:lstStyle/>
                    <a:p>
                      <a:endParaRPr lang="en-US" sz="1400"/>
                    </a:p>
                  </a:txBody>
                  <a:tcPr/>
                </a:tc>
                <a:tc>
                  <a:txBody>
                    <a:bodyPr/>
                    <a:lstStyle/>
                    <a:p>
                      <a:r>
                        <a:rPr lang="en-US" sz="1400" dirty="0"/>
                        <a:t>4</a:t>
                      </a:r>
                    </a:p>
                  </a:txBody>
                  <a:tcPr/>
                </a:tc>
                <a:extLst>
                  <a:ext uri="{0D108BD9-81ED-4DB2-BD59-A6C34878D82A}">
                    <a16:rowId xmlns:a16="http://schemas.microsoft.com/office/drawing/2014/main" val="10004"/>
                  </a:ext>
                </a:extLst>
              </a:tr>
            </a:tbl>
          </a:graphicData>
        </a:graphic>
      </p:graphicFrame>
      <p:grpSp>
        <p:nvGrpSpPr>
          <p:cNvPr id="31" name="Group 30"/>
          <p:cNvGrpSpPr/>
          <p:nvPr/>
        </p:nvGrpSpPr>
        <p:grpSpPr>
          <a:xfrm>
            <a:off x="3467947" y="1184487"/>
            <a:ext cx="7575975" cy="3535085"/>
            <a:chOff x="-8467" y="1701800"/>
            <a:chExt cx="7575974" cy="3535085"/>
          </a:xfrm>
        </p:grpSpPr>
        <p:cxnSp>
          <p:nvCxnSpPr>
            <p:cNvPr id="7" name="Straight Arrow Connector 6"/>
            <p:cNvCxnSpPr/>
            <p:nvPr/>
          </p:nvCxnSpPr>
          <p:spPr>
            <a:xfrm flipH="1">
              <a:off x="3962400" y="2082800"/>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91000" y="2082800"/>
              <a:ext cx="914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05826" y="1740049"/>
              <a:ext cx="939616" cy="307777"/>
            </a:xfrm>
            <a:prstGeom prst="rect">
              <a:avLst/>
            </a:prstGeom>
            <a:noFill/>
          </p:spPr>
          <p:txBody>
            <a:bodyPr wrap="none" rtlCol="0">
              <a:spAutoFit/>
            </a:bodyPr>
            <a:lstStyle/>
            <a:p>
              <a:r>
                <a:rPr lang="en-US" sz="1400" dirty="0"/>
                <a:t>Group M1</a:t>
              </a:r>
            </a:p>
          </p:txBody>
        </p:sp>
        <p:sp>
          <p:nvSpPr>
            <p:cNvPr id="11" name="TextBox 10"/>
            <p:cNvSpPr txBox="1"/>
            <p:nvPr/>
          </p:nvSpPr>
          <p:spPr>
            <a:xfrm>
              <a:off x="5947056" y="1701800"/>
              <a:ext cx="939616" cy="307777"/>
            </a:xfrm>
            <a:prstGeom prst="rect">
              <a:avLst/>
            </a:prstGeom>
            <a:noFill/>
          </p:spPr>
          <p:txBody>
            <a:bodyPr wrap="none" rtlCol="0">
              <a:spAutoFit/>
            </a:bodyPr>
            <a:lstStyle/>
            <a:p>
              <a:r>
                <a:rPr lang="en-US" sz="1400" dirty="0"/>
                <a:t>Group M2</a:t>
              </a:r>
            </a:p>
          </p:txBody>
        </p:sp>
        <p:cxnSp>
          <p:nvCxnSpPr>
            <p:cNvPr id="13" name="Straight Arrow Connector 12"/>
            <p:cNvCxnSpPr>
              <a:stCxn id="11" idx="2"/>
            </p:cNvCxnSpPr>
            <p:nvPr/>
          </p:nvCxnSpPr>
          <p:spPr>
            <a:xfrm>
              <a:off x="6416864" y="2009577"/>
              <a:ext cx="1150643" cy="5248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096000" y="2109381"/>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295400" y="33528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95400" y="3657600"/>
              <a:ext cx="8382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1140" y="3446595"/>
              <a:ext cx="947632" cy="307777"/>
            </a:xfrm>
            <a:prstGeom prst="rect">
              <a:avLst/>
            </a:prstGeom>
            <a:noFill/>
          </p:spPr>
          <p:txBody>
            <a:bodyPr wrap="none" rtlCol="0">
              <a:spAutoFit/>
            </a:bodyPr>
            <a:lstStyle/>
            <a:p>
              <a:r>
                <a:rPr lang="en-US" sz="1400" dirty="0">
                  <a:solidFill>
                    <a:schemeClr val="bg1"/>
                  </a:solidFill>
                </a:rPr>
                <a:t>Group  U1</a:t>
              </a:r>
            </a:p>
          </p:txBody>
        </p:sp>
        <p:sp>
          <p:nvSpPr>
            <p:cNvPr id="23" name="TextBox 22"/>
            <p:cNvSpPr txBox="1"/>
            <p:nvPr/>
          </p:nvSpPr>
          <p:spPr>
            <a:xfrm>
              <a:off x="-8467" y="4929108"/>
              <a:ext cx="947632" cy="307777"/>
            </a:xfrm>
            <a:prstGeom prst="rect">
              <a:avLst/>
            </a:prstGeom>
            <a:noFill/>
          </p:spPr>
          <p:txBody>
            <a:bodyPr wrap="none" rtlCol="0">
              <a:spAutoFit/>
            </a:bodyPr>
            <a:lstStyle/>
            <a:p>
              <a:r>
                <a:rPr lang="en-US" sz="1400" dirty="0">
                  <a:solidFill>
                    <a:schemeClr val="bg1"/>
                  </a:solidFill>
                </a:rPr>
                <a:t>Group  U2</a:t>
              </a:r>
            </a:p>
          </p:txBody>
        </p:sp>
        <p:cxnSp>
          <p:nvCxnSpPr>
            <p:cNvPr id="24" name="Straight Arrow Connector 23"/>
            <p:cNvCxnSpPr/>
            <p:nvPr/>
          </p:nvCxnSpPr>
          <p:spPr>
            <a:xfrm>
              <a:off x="1370714" y="5029200"/>
              <a:ext cx="76288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375833" y="3657600"/>
              <a:ext cx="910167" cy="135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760287" y="3415454"/>
            <a:ext cx="668020" cy="461665"/>
          </a:xfrm>
          <a:prstGeom prst="rect">
            <a:avLst/>
          </a:prstGeom>
          <a:solidFill>
            <a:srgbClr val="00A7D1"/>
          </a:solidFill>
        </p:spPr>
        <p:txBody>
          <a:bodyPr wrap="square" rtlCol="0">
            <a:spAutoFit/>
          </a:bodyPr>
          <a:lstStyle/>
          <a:p>
            <a:r>
              <a:rPr lang="en-US" sz="2400" b="1" dirty="0">
                <a:solidFill>
                  <a:schemeClr val="bg1"/>
                </a:solidFill>
              </a:rPr>
              <a:t>=?</a:t>
            </a:r>
          </a:p>
        </p:txBody>
      </p:sp>
      <p:sp>
        <p:nvSpPr>
          <p:cNvPr id="5" name="TextBox 4"/>
          <p:cNvSpPr txBox="1"/>
          <p:nvPr/>
        </p:nvSpPr>
        <p:spPr>
          <a:xfrm>
            <a:off x="4771814" y="5395629"/>
            <a:ext cx="3611117" cy="461665"/>
          </a:xfrm>
          <a:prstGeom prst="rect">
            <a:avLst/>
          </a:prstGeom>
          <a:noFill/>
        </p:spPr>
        <p:txBody>
          <a:bodyPr wrap="none" rtlCol="0">
            <a:spAutoFit/>
          </a:bodyPr>
          <a:lstStyle/>
          <a:p>
            <a:r>
              <a:rPr lang="en-US" sz="2400" dirty="0"/>
              <a:t>Does user2 like movie m? </a:t>
            </a:r>
          </a:p>
        </p:txBody>
      </p:sp>
      <p:sp>
        <p:nvSpPr>
          <p:cNvPr id="6" name="TextBox 5"/>
          <p:cNvSpPr txBox="1"/>
          <p:nvPr/>
        </p:nvSpPr>
        <p:spPr>
          <a:xfrm>
            <a:off x="8933032" y="5412149"/>
            <a:ext cx="2534155" cy="400110"/>
          </a:xfrm>
          <a:prstGeom prst="rect">
            <a:avLst/>
          </a:prstGeom>
          <a:solidFill>
            <a:srgbClr val="00A7D1"/>
          </a:solidFill>
        </p:spPr>
        <p:txBody>
          <a:bodyPr wrap="none" rtlCol="0">
            <a:spAutoFit/>
          </a:bodyPr>
          <a:lstStyle/>
          <a:p>
            <a:r>
              <a:rPr lang="en-US" sz="2000" b="1" dirty="0">
                <a:solidFill>
                  <a:schemeClr val="bg1"/>
                </a:solidFill>
              </a:rPr>
              <a:t>(Binary) Classification</a:t>
            </a:r>
          </a:p>
        </p:txBody>
      </p:sp>
      <p:sp>
        <p:nvSpPr>
          <p:cNvPr id="20" name="TextBox 19"/>
          <p:cNvSpPr txBox="1"/>
          <p:nvPr/>
        </p:nvSpPr>
        <p:spPr>
          <a:xfrm>
            <a:off x="10044146" y="6326780"/>
            <a:ext cx="1384161" cy="400110"/>
          </a:xfrm>
          <a:prstGeom prst="rect">
            <a:avLst/>
          </a:prstGeom>
          <a:solidFill>
            <a:srgbClr val="00A7D1"/>
          </a:solidFill>
        </p:spPr>
        <p:txBody>
          <a:bodyPr wrap="none" rtlCol="0">
            <a:spAutoFit/>
          </a:bodyPr>
          <a:lstStyle/>
          <a:p>
            <a:r>
              <a:rPr lang="en-US" sz="2000" b="1" dirty="0">
                <a:solidFill>
                  <a:schemeClr val="bg1"/>
                </a:solidFill>
              </a:rPr>
              <a:t>Regression</a:t>
            </a:r>
          </a:p>
        </p:txBody>
      </p:sp>
      <p:sp>
        <p:nvSpPr>
          <p:cNvPr id="8" name="TextBox 4"/>
          <p:cNvSpPr txBox="1"/>
          <p:nvPr/>
        </p:nvSpPr>
        <p:spPr>
          <a:xfrm>
            <a:off x="4847128" y="5898355"/>
            <a:ext cx="6633034" cy="461665"/>
          </a:xfrm>
          <a:prstGeom prst="rect">
            <a:avLst/>
          </a:prstGeom>
          <a:noFill/>
        </p:spPr>
        <p:txBody>
          <a:bodyPr wrap="none" rtlCol="0">
            <a:spAutoFit/>
          </a:bodyPr>
          <a:lstStyle/>
          <a:p>
            <a:r>
              <a:rPr lang="en-US" sz="2400" dirty="0"/>
              <a:t>What rating is user2 likely going to give movie m?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677" y="351692"/>
            <a:ext cx="10061575" cy="713130"/>
          </a:xfrm>
        </p:spPr>
        <p:txBody>
          <a:bodyPr/>
          <a:lstStyle/>
          <a:p>
            <a:r>
              <a:rPr lang="en-US" sz="3200" dirty="0">
                <a:latin typeface="Calibri" panose="020F0502020204030204" charset="0"/>
                <a:cs typeface="Calibri" panose="020F0502020204030204" charset="0"/>
              </a:rPr>
              <a:t>Other examples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01" t="18060" r="25728" b="21766"/>
          <a:stretch>
            <a:fillRect/>
          </a:stretch>
        </p:blipFill>
        <p:spPr bwMode="auto">
          <a:xfrm>
            <a:off x="1818119" y="1430582"/>
            <a:ext cx="8757608" cy="4758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idx="4294967295"/>
          </p:nvPr>
        </p:nvSpPr>
        <p:spPr>
          <a:xfrm>
            <a:off x="0" y="520700"/>
            <a:ext cx="10009188" cy="1325563"/>
          </a:xfrm>
        </p:spPr>
        <p:txBody>
          <a:bodyPr/>
          <a:lstStyle/>
          <a:p>
            <a:pPr eaLnBrk="1" hangingPunct="1"/>
            <a:r>
              <a:rPr lang="en-US" sz="3333">
                <a:latin typeface="Calibri" panose="020F0502020204030204" charset="0"/>
                <a:ea typeface="MS PGothic" panose="020B0600070205080204" charset="-128"/>
                <a:cs typeface="Calibri" panose="020F0502020204030204" charset="0"/>
              </a:rPr>
              <a:t>Networks and Graphs</a:t>
            </a:r>
            <a:br>
              <a:rPr lang="en-US" sz="3333">
                <a:latin typeface="Calibri" panose="020F0502020204030204" charset="0"/>
                <a:ea typeface="MS PGothic" panose="020B0600070205080204" charset="-128"/>
                <a:cs typeface="Calibri" panose="020F0502020204030204" charset="0"/>
              </a:rPr>
            </a:br>
            <a:r>
              <a:rPr lang="en-US" sz="2667">
                <a:latin typeface="Calibri" panose="020F0502020204030204" charset="0"/>
                <a:ea typeface="MS PGothic" panose="020B0600070205080204" charset="-128"/>
                <a:cs typeface="Calibri" panose="020F0502020204030204" charset="0"/>
              </a:rPr>
              <a:t>Individual entities</a:t>
            </a:r>
          </a:p>
        </p:txBody>
      </p:sp>
      <p:sp>
        <p:nvSpPr>
          <p:cNvPr id="83972" name="Rectangle 3"/>
          <p:cNvSpPr>
            <a:spLocks noGrp="1" noChangeArrowheads="1"/>
          </p:cNvSpPr>
          <p:nvPr>
            <p:ph type="body" idx="4294967295"/>
          </p:nvPr>
        </p:nvSpPr>
        <p:spPr>
          <a:xfrm>
            <a:off x="0" y="2571750"/>
            <a:ext cx="4279900" cy="2060575"/>
          </a:xfrm>
        </p:spPr>
        <p:txBody>
          <a:bodyPr/>
          <a:lstStyle/>
          <a:p>
            <a:pPr eaLnBrk="1" hangingPunct="1"/>
            <a:r>
              <a:rPr lang="en-US" sz="2400">
                <a:latin typeface="Calibri" panose="020F0502020204030204" charset="0"/>
                <a:ea typeface="MS PGothic" panose="020B0600070205080204" charset="-128"/>
                <a:cs typeface="Calibri" panose="020F0502020204030204" charset="0"/>
              </a:rPr>
              <a:t>Visualizing networks is helpful, even if is not obvious that a network exists.</a:t>
            </a:r>
          </a:p>
        </p:txBody>
      </p:sp>
      <p:pic>
        <p:nvPicPr>
          <p:cNvPr id="839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628" y="391357"/>
            <a:ext cx="6467687" cy="55990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x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15784">
            <a:off x="4339167" y="-665479"/>
            <a:ext cx="3410373" cy="11251353"/>
          </a:xfrm>
          <a:prstGeom prst="rect">
            <a:avLst/>
          </a:prstGeom>
          <a:noFill/>
          <a:ln>
            <a:noFill/>
          </a:ln>
        </p:spPr>
      </p:pic>
      <p:sp>
        <p:nvSpPr>
          <p:cNvPr id="83971" name="Rectangle 2"/>
          <p:cNvSpPr>
            <a:spLocks noGrp="1" noChangeArrowheads="1"/>
          </p:cNvSpPr>
          <p:nvPr>
            <p:ph type="title" idx="4294967295"/>
          </p:nvPr>
        </p:nvSpPr>
        <p:spPr>
          <a:xfrm>
            <a:off x="0" y="776288"/>
            <a:ext cx="9812338" cy="1325562"/>
          </a:xfrm>
        </p:spPr>
        <p:txBody>
          <a:bodyPr/>
          <a:lstStyle/>
          <a:p>
            <a:pPr eaLnBrk="1" hangingPunct="1"/>
            <a:r>
              <a:rPr lang="en-US" sz="3333">
                <a:latin typeface="Calibri" panose="020F0502020204030204" charset="0"/>
                <a:ea typeface="MS PGothic" panose="020B0600070205080204" charset="-128"/>
                <a:cs typeface="Calibri" panose="020F0502020204030204" charset="0"/>
              </a:rPr>
              <a:t>Networks and Graphs</a:t>
            </a:r>
            <a:br>
              <a:rPr lang="en-US" sz="3333">
                <a:latin typeface="Calibri" panose="020F0502020204030204" charset="0"/>
                <a:ea typeface="MS PGothic" panose="020B0600070205080204" charset="-128"/>
                <a:cs typeface="Calibri" panose="020F0502020204030204" charset="0"/>
              </a:rPr>
            </a:br>
            <a:r>
              <a:rPr lang="en-US" sz="2667">
                <a:latin typeface="Calibri" panose="020F0502020204030204" charset="0"/>
                <a:ea typeface="MS PGothic" panose="020B0600070205080204" charset="-128"/>
                <a:cs typeface="Calibri" panose="020F0502020204030204" charset="0"/>
              </a:rPr>
              <a:t>Atributes</a:t>
            </a:r>
          </a:p>
        </p:txBody>
      </p:sp>
      <p:pic>
        <p:nvPicPr>
          <p:cNvPr id="6" name="Content Placeholder 5" descr="wallstreet2.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460954" y="420912"/>
            <a:ext cx="3100387" cy="28082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xit" presetSubtype="0" fill="hold" nodeType="after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3375796"/>
          </a:xfrm>
          <a:prstGeom prst="rect">
            <a:avLst/>
          </a:prstGeom>
          <a:noFill/>
        </p:spPr>
        <p:txBody>
          <a:bodyPr wrap="square" rtlCol="0" anchor="t">
            <a:spAutoFit/>
          </a:bodyPr>
          <a:lstStyle/>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Concepts</a:t>
            </a:r>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Analytics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Use cases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Water sector</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lnSpcReduction="10000"/>
          </a:bodyPr>
          <a:lstStyle/>
          <a:p>
            <a:r>
              <a:rPr lang="en-US" sz="4000" dirty="0">
                <a:latin typeface="Calibri" panose="020F0502020204030204" charset="0"/>
                <a:cs typeface="Calibri" panose="020F0502020204030204" charset="0"/>
              </a:rPr>
              <a:t>Implementation</a:t>
            </a:r>
          </a:p>
        </p:txBody>
      </p:sp>
      <p:pic>
        <p:nvPicPr>
          <p:cNvPr id="101" name="Picture Placeholder 100"/>
          <p:cNvPicPr>
            <a:picLocks noGrp="1" noChangeAspect="1"/>
          </p:cNvPicPr>
          <p:nvPr>
            <p:ph type="pic" idx="4294967295"/>
          </p:nvPr>
        </p:nvPicPr>
        <p:blipFill>
          <a:blip r:embed="rId2"/>
          <a:stretch>
            <a:fillRect/>
          </a:stretch>
        </p:blipFill>
        <p:spPr>
          <a:xfrm>
            <a:off x="0" y="1489075"/>
            <a:ext cx="2768600" cy="1439863"/>
          </a:xfrm>
          <a:prstGeom prst="rect">
            <a:avLst/>
          </a:prstGeom>
          <a:noFill/>
          <a:ln w="9525">
            <a:noFill/>
          </a:ln>
        </p:spPr>
      </p:pic>
      <p:sp>
        <p:nvSpPr>
          <p:cNvPr id="3" name="Right Arrow 7"/>
          <p:cNvSpPr/>
          <p:nvPr/>
        </p:nvSpPr>
        <p:spPr>
          <a:xfrm rot="16200000">
            <a:off x="3885539" y="1823056"/>
            <a:ext cx="1468576" cy="138703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ight Arrow 56"/>
          <p:cNvSpPr/>
          <p:nvPr/>
        </p:nvSpPr>
        <p:spPr>
          <a:xfrm rot="5400000">
            <a:off x="6842299" y="4582319"/>
            <a:ext cx="1468576" cy="13870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4"/>
          <p:cNvGrpSpPr/>
          <p:nvPr/>
        </p:nvGrpSpPr>
        <p:grpSpPr>
          <a:xfrm>
            <a:off x="7940101" y="1752357"/>
            <a:ext cx="3384391" cy="569657"/>
            <a:chOff x="4965552" y="1768882"/>
            <a:chExt cx="2583556" cy="569657"/>
          </a:xfrm>
        </p:grpSpPr>
        <p:sp>
          <p:nvSpPr>
            <p:cNvPr id="6" name="TextBox 5"/>
            <p:cNvSpPr txBox="1"/>
            <p:nvPr/>
          </p:nvSpPr>
          <p:spPr>
            <a:xfrm>
              <a:off x="4965552" y="1979530"/>
              <a:ext cx="2583556" cy="359009"/>
            </a:xfrm>
            <a:prstGeom prst="rect">
              <a:avLst/>
            </a:prstGeom>
            <a:noFill/>
          </p:spPr>
          <p:txBody>
            <a:bodyPr wrap="square" rtlCol="0">
              <a:spAutoFit/>
            </a:bodyPr>
            <a:lstStyle/>
            <a:p>
              <a:r>
                <a:rPr lang="en-US" altLang="ko-KR" sz="1733" dirty="0">
                  <a:solidFill>
                    <a:schemeClr val="tx1">
                      <a:lumMod val="75000"/>
                      <a:lumOff val="25000"/>
                    </a:schemeClr>
                  </a:solidFill>
                  <a:latin typeface="+mj-lt"/>
                  <a:cs typeface="+mj-lt"/>
                </a:rPr>
                <a:t>...</a:t>
              </a:r>
            </a:p>
          </p:txBody>
        </p:sp>
        <p:sp>
          <p:nvSpPr>
            <p:cNvPr id="7" name="TextBox 6"/>
            <p:cNvSpPr txBox="1"/>
            <p:nvPr/>
          </p:nvSpPr>
          <p:spPr>
            <a:xfrm>
              <a:off x="4965552" y="1768882"/>
              <a:ext cx="2583556" cy="359009"/>
            </a:xfrm>
            <a:prstGeom prst="rect">
              <a:avLst/>
            </a:prstGeom>
            <a:noFill/>
          </p:spPr>
          <p:txBody>
            <a:bodyPr wrap="square" rtlCol="0">
              <a:spAutoFit/>
            </a:bodyPr>
            <a:lstStyle/>
            <a:p>
              <a:r>
                <a:rPr lang="en-US" altLang="ko-KR" sz="1733" b="1" dirty="0">
                  <a:solidFill>
                    <a:schemeClr val="tx1">
                      <a:lumMod val="75000"/>
                      <a:lumOff val="25000"/>
                    </a:schemeClr>
                  </a:solidFill>
                  <a:latin typeface="+mj-lt"/>
                  <a:cs typeface="+mj-lt"/>
                </a:rPr>
                <a:t>Performance</a:t>
              </a:r>
            </a:p>
          </p:txBody>
        </p:sp>
      </p:grpSp>
      <p:grpSp>
        <p:nvGrpSpPr>
          <p:cNvPr id="8" name="Group 7"/>
          <p:cNvGrpSpPr/>
          <p:nvPr/>
        </p:nvGrpSpPr>
        <p:grpSpPr>
          <a:xfrm>
            <a:off x="7940101" y="2454027"/>
            <a:ext cx="3384391" cy="569657"/>
            <a:chOff x="4965552" y="1768882"/>
            <a:chExt cx="2583556" cy="569657"/>
          </a:xfrm>
        </p:grpSpPr>
        <p:sp>
          <p:nvSpPr>
            <p:cNvPr id="9" name="TextBox 8"/>
            <p:cNvSpPr txBox="1"/>
            <p:nvPr/>
          </p:nvSpPr>
          <p:spPr>
            <a:xfrm>
              <a:off x="4965552" y="1979530"/>
              <a:ext cx="2583556" cy="359009"/>
            </a:xfrm>
            <a:prstGeom prst="rect">
              <a:avLst/>
            </a:prstGeom>
            <a:noFill/>
          </p:spPr>
          <p:txBody>
            <a:bodyPr wrap="square" rtlCol="0">
              <a:spAutoFit/>
            </a:bodyPr>
            <a:lstStyle/>
            <a:p>
              <a:r>
                <a:rPr lang="en-US" altLang="ko-KR" sz="1733" dirty="0">
                  <a:solidFill>
                    <a:schemeClr val="tx1">
                      <a:lumMod val="75000"/>
                      <a:lumOff val="25000"/>
                    </a:schemeClr>
                  </a:solidFill>
                  <a:latin typeface="+mj-lt"/>
                  <a:cs typeface="+mj-lt"/>
                </a:rPr>
                <a:t>...</a:t>
              </a:r>
            </a:p>
          </p:txBody>
        </p:sp>
        <p:sp>
          <p:nvSpPr>
            <p:cNvPr id="10" name="TextBox 9"/>
            <p:cNvSpPr txBox="1"/>
            <p:nvPr/>
          </p:nvSpPr>
          <p:spPr>
            <a:xfrm>
              <a:off x="4965552" y="1768882"/>
              <a:ext cx="2583556" cy="359009"/>
            </a:xfrm>
            <a:prstGeom prst="rect">
              <a:avLst/>
            </a:prstGeom>
            <a:noFill/>
          </p:spPr>
          <p:txBody>
            <a:bodyPr wrap="square" rtlCol="0">
              <a:spAutoFit/>
            </a:bodyPr>
            <a:lstStyle/>
            <a:p>
              <a:r>
                <a:rPr lang="en-US" altLang="ko-KR" sz="1733" b="1" dirty="0">
                  <a:solidFill>
                    <a:schemeClr val="tx1">
                      <a:lumMod val="75000"/>
                      <a:lumOff val="25000"/>
                    </a:schemeClr>
                  </a:solidFill>
                  <a:latin typeface="+mj-lt"/>
                  <a:cs typeface="+mj-lt"/>
                </a:rPr>
                <a:t>Fault tolerance</a:t>
              </a:r>
            </a:p>
          </p:txBody>
        </p:sp>
      </p:grpSp>
      <p:grpSp>
        <p:nvGrpSpPr>
          <p:cNvPr id="11" name="Group 10"/>
          <p:cNvGrpSpPr/>
          <p:nvPr/>
        </p:nvGrpSpPr>
        <p:grpSpPr>
          <a:xfrm>
            <a:off x="7940101" y="3154006"/>
            <a:ext cx="3384391" cy="569657"/>
            <a:chOff x="4965552" y="1768882"/>
            <a:chExt cx="2583556" cy="569657"/>
          </a:xfrm>
        </p:grpSpPr>
        <p:sp>
          <p:nvSpPr>
            <p:cNvPr id="12" name="TextBox 11"/>
            <p:cNvSpPr txBox="1"/>
            <p:nvPr/>
          </p:nvSpPr>
          <p:spPr>
            <a:xfrm>
              <a:off x="4965552" y="1979530"/>
              <a:ext cx="2583556" cy="359009"/>
            </a:xfrm>
            <a:prstGeom prst="rect">
              <a:avLst/>
            </a:prstGeom>
            <a:noFill/>
          </p:spPr>
          <p:txBody>
            <a:bodyPr wrap="square" rtlCol="0">
              <a:spAutoFit/>
            </a:bodyPr>
            <a:lstStyle/>
            <a:p>
              <a:r>
                <a:rPr lang="en-US" altLang="ko-KR" sz="1733" dirty="0">
                  <a:solidFill>
                    <a:schemeClr val="tx1">
                      <a:lumMod val="75000"/>
                      <a:lumOff val="25000"/>
                    </a:schemeClr>
                  </a:solidFill>
                  <a:latin typeface="+mj-lt"/>
                  <a:cs typeface="+mj-lt"/>
                </a:rPr>
                <a:t>...</a:t>
              </a:r>
            </a:p>
          </p:txBody>
        </p:sp>
        <p:sp>
          <p:nvSpPr>
            <p:cNvPr id="13" name="TextBox 12"/>
            <p:cNvSpPr txBox="1"/>
            <p:nvPr/>
          </p:nvSpPr>
          <p:spPr>
            <a:xfrm>
              <a:off x="4965552" y="1768882"/>
              <a:ext cx="2583556" cy="359009"/>
            </a:xfrm>
            <a:prstGeom prst="rect">
              <a:avLst/>
            </a:prstGeom>
            <a:noFill/>
          </p:spPr>
          <p:txBody>
            <a:bodyPr wrap="square" rtlCol="0">
              <a:spAutoFit/>
            </a:bodyPr>
            <a:lstStyle/>
            <a:p>
              <a:r>
                <a:rPr lang="en-US" altLang="ko-KR" sz="1733" b="1" dirty="0">
                  <a:solidFill>
                    <a:schemeClr val="tx1">
                      <a:lumMod val="75000"/>
                      <a:lumOff val="25000"/>
                    </a:schemeClr>
                  </a:solidFill>
                  <a:latin typeface="+mj-lt"/>
                  <a:cs typeface="+mj-lt"/>
                </a:rPr>
                <a:t>Cost</a:t>
              </a:r>
            </a:p>
          </p:txBody>
        </p:sp>
      </p:grpSp>
      <p:sp>
        <p:nvSpPr>
          <p:cNvPr id="14" name="Freeform 16"/>
          <p:cNvSpPr/>
          <p:nvPr/>
        </p:nvSpPr>
        <p:spPr>
          <a:xfrm>
            <a:off x="5540831" y="1642818"/>
            <a:ext cx="2917371" cy="1277063"/>
          </a:xfrm>
          <a:custGeom>
            <a:avLst/>
            <a:gdLst>
              <a:gd name="connsiteX0" fmla="*/ 0 w 2917371"/>
              <a:gd name="connsiteY0" fmla="*/ 1349829 h 1349829"/>
              <a:gd name="connsiteX1" fmla="*/ 0 w 2917371"/>
              <a:gd name="connsiteY1" fmla="*/ 0 h 1349829"/>
              <a:gd name="connsiteX2" fmla="*/ 2917371 w 2917371"/>
              <a:gd name="connsiteY2" fmla="*/ 0 h 1349829"/>
              <a:gd name="connsiteX3" fmla="*/ 2917371 w 2917371"/>
              <a:gd name="connsiteY3" fmla="*/ 119743 h 1349829"/>
            </a:gdLst>
            <a:ahLst/>
            <a:cxnLst>
              <a:cxn ang="0">
                <a:pos x="connsiteX0" y="connsiteY0"/>
              </a:cxn>
              <a:cxn ang="0">
                <a:pos x="connsiteX1" y="connsiteY1"/>
              </a:cxn>
              <a:cxn ang="0">
                <a:pos x="connsiteX2" y="connsiteY2"/>
              </a:cxn>
              <a:cxn ang="0">
                <a:pos x="connsiteX3" y="connsiteY3"/>
              </a:cxn>
            </a:cxnLst>
            <a:rect l="l" t="t" r="r" b="b"/>
            <a:pathLst>
              <a:path w="2917371" h="1349829">
                <a:moveTo>
                  <a:pt x="0" y="1349829"/>
                </a:moveTo>
                <a:lnTo>
                  <a:pt x="0" y="0"/>
                </a:lnTo>
                <a:lnTo>
                  <a:pt x="2917371" y="0"/>
                </a:lnTo>
                <a:lnTo>
                  <a:pt x="2917371" y="119743"/>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5" name="Freeform 17"/>
          <p:cNvSpPr/>
          <p:nvPr/>
        </p:nvSpPr>
        <p:spPr>
          <a:xfrm>
            <a:off x="7023191" y="2577477"/>
            <a:ext cx="881743" cy="0"/>
          </a:xfrm>
          <a:custGeom>
            <a:avLst/>
            <a:gdLst>
              <a:gd name="connsiteX0" fmla="*/ 0 w 881743"/>
              <a:gd name="connsiteY0" fmla="*/ 0 h 0"/>
              <a:gd name="connsiteX1" fmla="*/ 881743 w 881743"/>
              <a:gd name="connsiteY1" fmla="*/ 0 h 0"/>
            </a:gdLst>
            <a:ahLst/>
            <a:cxnLst>
              <a:cxn ang="0">
                <a:pos x="connsiteX0" y="connsiteY0"/>
              </a:cxn>
              <a:cxn ang="0">
                <a:pos x="connsiteX1" y="connsiteY1"/>
              </a:cxn>
            </a:cxnLst>
            <a:rect l="l" t="t" r="r" b="b"/>
            <a:pathLst>
              <a:path w="881743">
                <a:moveTo>
                  <a:pt x="0" y="0"/>
                </a:moveTo>
                <a:lnTo>
                  <a:pt x="881743" y="0"/>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33">
              <a:latin typeface="+mj-lt"/>
              <a:cs typeface="+mj-lt"/>
            </a:endParaRPr>
          </a:p>
        </p:txBody>
      </p:sp>
      <p:sp>
        <p:nvSpPr>
          <p:cNvPr id="16" name="Freeform 18"/>
          <p:cNvSpPr/>
          <p:nvPr/>
        </p:nvSpPr>
        <p:spPr>
          <a:xfrm>
            <a:off x="7436847" y="3477383"/>
            <a:ext cx="468087" cy="0"/>
          </a:xfrm>
          <a:custGeom>
            <a:avLst/>
            <a:gdLst>
              <a:gd name="connsiteX0" fmla="*/ 0 w 468086"/>
              <a:gd name="connsiteY0" fmla="*/ 0 h 0"/>
              <a:gd name="connsiteX1" fmla="*/ 468086 w 468086"/>
              <a:gd name="connsiteY1" fmla="*/ 0 h 0"/>
            </a:gdLst>
            <a:ahLst/>
            <a:cxnLst>
              <a:cxn ang="0">
                <a:pos x="connsiteX0" y="connsiteY0"/>
              </a:cxn>
              <a:cxn ang="0">
                <a:pos x="connsiteX1" y="connsiteY1"/>
              </a:cxn>
            </a:cxnLst>
            <a:rect l="l" t="t" r="r" b="b"/>
            <a:pathLst>
              <a:path w="468086">
                <a:moveTo>
                  <a:pt x="0" y="0"/>
                </a:moveTo>
                <a:lnTo>
                  <a:pt x="468086" y="0"/>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33">
              <a:latin typeface="+mj-lt"/>
              <a:cs typeface="+mj-lt"/>
            </a:endParaRPr>
          </a:p>
        </p:txBody>
      </p:sp>
      <p:grpSp>
        <p:nvGrpSpPr>
          <p:cNvPr id="17" name="Group 16"/>
          <p:cNvGrpSpPr/>
          <p:nvPr/>
        </p:nvGrpSpPr>
        <p:grpSpPr>
          <a:xfrm>
            <a:off x="888023" y="4047359"/>
            <a:ext cx="3391027" cy="508814"/>
            <a:chOff x="4965552" y="1768882"/>
            <a:chExt cx="2583556" cy="508814"/>
          </a:xfrm>
        </p:grpSpPr>
        <p:sp>
          <p:nvSpPr>
            <p:cNvPr id="18" name="TextBox 17"/>
            <p:cNvSpPr txBox="1"/>
            <p:nvPr/>
          </p:nvSpPr>
          <p:spPr>
            <a:xfrm>
              <a:off x="4965552" y="2000697"/>
              <a:ext cx="2583556" cy="276999"/>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19" name="TextBox 18"/>
            <p:cNvSpPr txBox="1"/>
            <p:nvPr/>
          </p:nvSpPr>
          <p:spPr>
            <a:xfrm>
              <a:off x="4965552" y="1768882"/>
              <a:ext cx="2583556"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Arial" panose="020B0604020202020204" pitchFamily="34" charset="0"/>
                  <a:cs typeface="Arial" panose="020B0604020202020204" pitchFamily="34" charset="0"/>
                </a:rPr>
                <a:t>Easy of use</a:t>
              </a:r>
            </a:p>
          </p:txBody>
        </p:sp>
      </p:grpSp>
      <p:grpSp>
        <p:nvGrpSpPr>
          <p:cNvPr id="20" name="Group 19"/>
          <p:cNvGrpSpPr/>
          <p:nvPr/>
        </p:nvGrpSpPr>
        <p:grpSpPr>
          <a:xfrm>
            <a:off x="888023" y="4743787"/>
            <a:ext cx="3391027" cy="487647"/>
            <a:chOff x="4965552" y="1768882"/>
            <a:chExt cx="2583556" cy="487647"/>
          </a:xfrm>
        </p:grpSpPr>
        <p:sp>
          <p:nvSpPr>
            <p:cNvPr id="21" name="TextBox 20"/>
            <p:cNvSpPr txBox="1"/>
            <p:nvPr/>
          </p:nvSpPr>
          <p:spPr>
            <a:xfrm>
              <a:off x="4965552" y="1979530"/>
              <a:ext cx="2583556" cy="276999"/>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22" name="TextBox 21"/>
            <p:cNvSpPr txBox="1"/>
            <p:nvPr/>
          </p:nvSpPr>
          <p:spPr>
            <a:xfrm>
              <a:off x="4965552" y="1768882"/>
              <a:ext cx="2583556"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Arial" panose="020B0604020202020204" pitchFamily="34" charset="0"/>
                  <a:cs typeface="Arial" panose="020B0604020202020204" pitchFamily="34" charset="0"/>
                </a:rPr>
                <a:t>Data procesing</a:t>
              </a:r>
            </a:p>
          </p:txBody>
        </p:sp>
      </p:grpSp>
      <p:grpSp>
        <p:nvGrpSpPr>
          <p:cNvPr id="23" name="Group 22"/>
          <p:cNvGrpSpPr/>
          <p:nvPr/>
        </p:nvGrpSpPr>
        <p:grpSpPr>
          <a:xfrm>
            <a:off x="888023" y="5441062"/>
            <a:ext cx="3391027" cy="487647"/>
            <a:chOff x="4965552" y="1768882"/>
            <a:chExt cx="2583556" cy="487647"/>
          </a:xfrm>
        </p:grpSpPr>
        <p:sp>
          <p:nvSpPr>
            <p:cNvPr id="24" name="TextBox 23"/>
            <p:cNvSpPr txBox="1"/>
            <p:nvPr/>
          </p:nvSpPr>
          <p:spPr>
            <a:xfrm>
              <a:off x="4965552" y="1979530"/>
              <a:ext cx="2583556" cy="276999"/>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25" name="TextBox 24"/>
            <p:cNvSpPr txBox="1"/>
            <p:nvPr/>
          </p:nvSpPr>
          <p:spPr>
            <a:xfrm>
              <a:off x="4965552" y="1768882"/>
              <a:ext cx="2583556" cy="307777"/>
            </a:xfrm>
            <a:prstGeom prst="rect">
              <a:avLst/>
            </a:prstGeom>
            <a:noFill/>
          </p:spPr>
          <p:txBody>
            <a:bodyPr wrap="square" rtlCol="0">
              <a:spAutoFit/>
            </a:bodyPr>
            <a:lstStyle/>
            <a:p>
              <a:pPr algn="r"/>
              <a:r>
                <a:rPr lang="en-US" altLang="ko-KR" sz="1400" b="1" dirty="0">
                  <a:solidFill>
                    <a:schemeClr val="tx1">
                      <a:lumMod val="75000"/>
                      <a:lumOff val="25000"/>
                    </a:schemeClr>
                  </a:solidFill>
                  <a:latin typeface="Arial" panose="020B0604020202020204" pitchFamily="34" charset="0"/>
                  <a:cs typeface="Arial" panose="020B0604020202020204" pitchFamily="34" charset="0"/>
                </a:rPr>
                <a:t>Security</a:t>
              </a:r>
            </a:p>
          </p:txBody>
        </p:sp>
      </p:grpSp>
      <p:sp>
        <p:nvSpPr>
          <p:cNvPr id="26" name="Freeform 79"/>
          <p:cNvSpPr/>
          <p:nvPr/>
        </p:nvSpPr>
        <p:spPr>
          <a:xfrm flipH="1" flipV="1">
            <a:off x="3719737" y="5060919"/>
            <a:ext cx="2917371" cy="1132835"/>
          </a:xfrm>
          <a:custGeom>
            <a:avLst/>
            <a:gdLst>
              <a:gd name="connsiteX0" fmla="*/ 0 w 2917371"/>
              <a:gd name="connsiteY0" fmla="*/ 1349829 h 1349829"/>
              <a:gd name="connsiteX1" fmla="*/ 0 w 2917371"/>
              <a:gd name="connsiteY1" fmla="*/ 0 h 1349829"/>
              <a:gd name="connsiteX2" fmla="*/ 2917371 w 2917371"/>
              <a:gd name="connsiteY2" fmla="*/ 0 h 1349829"/>
              <a:gd name="connsiteX3" fmla="*/ 2917371 w 2917371"/>
              <a:gd name="connsiteY3" fmla="*/ 119743 h 1349829"/>
            </a:gdLst>
            <a:ahLst/>
            <a:cxnLst>
              <a:cxn ang="0">
                <a:pos x="connsiteX0" y="connsiteY0"/>
              </a:cxn>
              <a:cxn ang="0">
                <a:pos x="connsiteX1" y="connsiteY1"/>
              </a:cxn>
              <a:cxn ang="0">
                <a:pos x="connsiteX2" y="connsiteY2"/>
              </a:cxn>
              <a:cxn ang="0">
                <a:pos x="connsiteX3" y="connsiteY3"/>
              </a:cxn>
            </a:cxnLst>
            <a:rect l="l" t="t" r="r" b="b"/>
            <a:pathLst>
              <a:path w="2917371" h="1349829">
                <a:moveTo>
                  <a:pt x="0" y="1349829"/>
                </a:moveTo>
                <a:lnTo>
                  <a:pt x="0" y="0"/>
                </a:lnTo>
                <a:lnTo>
                  <a:pt x="2917371" y="0"/>
                </a:lnTo>
                <a:lnTo>
                  <a:pt x="2917371" y="119743"/>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80"/>
          <p:cNvSpPr/>
          <p:nvPr/>
        </p:nvSpPr>
        <p:spPr>
          <a:xfrm rot="10800000">
            <a:off x="4296679" y="5282555"/>
            <a:ext cx="881743" cy="0"/>
          </a:xfrm>
          <a:custGeom>
            <a:avLst/>
            <a:gdLst>
              <a:gd name="connsiteX0" fmla="*/ 0 w 881743"/>
              <a:gd name="connsiteY0" fmla="*/ 0 h 0"/>
              <a:gd name="connsiteX1" fmla="*/ 881743 w 881743"/>
              <a:gd name="connsiteY1" fmla="*/ 0 h 0"/>
            </a:gdLst>
            <a:ahLst/>
            <a:cxnLst>
              <a:cxn ang="0">
                <a:pos x="connsiteX0" y="connsiteY0"/>
              </a:cxn>
              <a:cxn ang="0">
                <a:pos x="connsiteX1" y="connsiteY1"/>
              </a:cxn>
            </a:cxnLst>
            <a:rect l="l" t="t" r="r" b="b"/>
            <a:pathLst>
              <a:path w="881743">
                <a:moveTo>
                  <a:pt x="0" y="0"/>
                </a:moveTo>
                <a:lnTo>
                  <a:pt x="881743" y="0"/>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8" name="Freeform 81"/>
          <p:cNvSpPr/>
          <p:nvPr/>
        </p:nvSpPr>
        <p:spPr>
          <a:xfrm rot="10800000">
            <a:off x="4296679" y="4383515"/>
            <a:ext cx="468087" cy="0"/>
          </a:xfrm>
          <a:custGeom>
            <a:avLst/>
            <a:gdLst>
              <a:gd name="connsiteX0" fmla="*/ 0 w 468086"/>
              <a:gd name="connsiteY0" fmla="*/ 0 h 0"/>
              <a:gd name="connsiteX1" fmla="*/ 468086 w 468086"/>
              <a:gd name="connsiteY1" fmla="*/ 0 h 0"/>
            </a:gdLst>
            <a:ahLst/>
            <a:cxnLst>
              <a:cxn ang="0">
                <a:pos x="connsiteX0" y="connsiteY0"/>
              </a:cxn>
              <a:cxn ang="0">
                <a:pos x="connsiteX1" y="connsiteY1"/>
              </a:cxn>
            </a:cxnLst>
            <a:rect l="l" t="t" r="r" b="b"/>
            <a:pathLst>
              <a:path w="468086">
                <a:moveTo>
                  <a:pt x="0" y="0"/>
                </a:moveTo>
                <a:lnTo>
                  <a:pt x="468086" y="0"/>
                </a:lnTo>
              </a:path>
            </a:pathLst>
          </a:custGeom>
          <a:ln>
            <a:solidFill>
              <a:schemeClr val="tx1">
                <a:lumMod val="50000"/>
                <a:lumOff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latin typeface="Arial" panose="020B0604020202020204" pitchFamily="34" charset="0"/>
              <a:cs typeface="Arial" panose="020B0604020202020204" pitchFamily="34" charset="0"/>
            </a:endParaRPr>
          </a:p>
        </p:txBody>
      </p:sp>
      <p:grpSp>
        <p:nvGrpSpPr>
          <p:cNvPr id="35" name="Group 34"/>
          <p:cNvGrpSpPr/>
          <p:nvPr/>
        </p:nvGrpSpPr>
        <p:grpSpPr>
          <a:xfrm>
            <a:off x="4788982" y="1992712"/>
            <a:ext cx="2583556" cy="3900173"/>
            <a:chOff x="3253514" y="1896261"/>
            <a:chExt cx="2398606" cy="3620970"/>
          </a:xfrm>
        </p:grpSpPr>
        <p:grpSp>
          <p:nvGrpSpPr>
            <p:cNvPr id="36" name="Group 35"/>
            <p:cNvGrpSpPr/>
            <p:nvPr/>
          </p:nvGrpSpPr>
          <p:grpSpPr>
            <a:xfrm>
              <a:off x="3741014" y="1896261"/>
              <a:ext cx="1911106" cy="1929974"/>
              <a:chOff x="3516559" y="2420888"/>
              <a:chExt cx="1911106" cy="1929974"/>
            </a:xfrm>
          </p:grpSpPr>
          <p:sp>
            <p:nvSpPr>
              <p:cNvPr id="42" name="Hexagon 41"/>
              <p:cNvSpPr/>
              <p:nvPr/>
            </p:nvSpPr>
            <p:spPr>
              <a:xfrm rot="5400000">
                <a:off x="3929172" y="2495777"/>
                <a:ext cx="1085881" cy="936104"/>
              </a:xfrm>
              <a:prstGeom prst="hexagon">
                <a:avLst>
                  <a:gd name="adj" fmla="val 29070"/>
                  <a:gd name="vf" fmla="val 11547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3" name="Group 42"/>
              <p:cNvGrpSpPr/>
              <p:nvPr/>
            </p:nvGrpSpPr>
            <p:grpSpPr>
              <a:xfrm>
                <a:off x="3516559" y="3264981"/>
                <a:ext cx="1911106" cy="1085881"/>
                <a:chOff x="3516559" y="3264981"/>
                <a:chExt cx="1911106" cy="1085881"/>
              </a:xfrm>
            </p:grpSpPr>
            <p:sp>
              <p:nvSpPr>
                <p:cNvPr id="44" name="Hexagon 43"/>
                <p:cNvSpPr/>
                <p:nvPr/>
              </p:nvSpPr>
              <p:spPr>
                <a:xfrm rot="5400000">
                  <a:off x="4416672" y="3339870"/>
                  <a:ext cx="1085881" cy="936104"/>
                </a:xfrm>
                <a:prstGeom prst="hexagon">
                  <a:avLst>
                    <a:gd name="adj" fmla="val 29070"/>
                    <a:gd name="vf" fmla="val 11547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Hexagon 44"/>
                <p:cNvSpPr/>
                <p:nvPr/>
              </p:nvSpPr>
              <p:spPr>
                <a:xfrm rot="5400000">
                  <a:off x="3441670" y="3339870"/>
                  <a:ext cx="1085881" cy="936104"/>
                </a:xfrm>
                <a:prstGeom prst="hexagon">
                  <a:avLst>
                    <a:gd name="adj" fmla="val 2907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37" name="Group 36"/>
            <p:cNvGrpSpPr/>
            <p:nvPr/>
          </p:nvGrpSpPr>
          <p:grpSpPr>
            <a:xfrm rot="10800000">
              <a:off x="3253514" y="3587257"/>
              <a:ext cx="1911106" cy="1929974"/>
              <a:chOff x="3516559" y="2420888"/>
              <a:chExt cx="1911106" cy="1929974"/>
            </a:xfrm>
          </p:grpSpPr>
          <p:sp>
            <p:nvSpPr>
              <p:cNvPr id="38" name="Hexagon 37"/>
              <p:cNvSpPr/>
              <p:nvPr/>
            </p:nvSpPr>
            <p:spPr>
              <a:xfrm rot="5400000">
                <a:off x="3929172" y="2495777"/>
                <a:ext cx="1085881" cy="936104"/>
              </a:xfrm>
              <a:prstGeom prst="hexagon">
                <a:avLst>
                  <a:gd name="adj" fmla="val 29070"/>
                  <a:gd name="vf" fmla="val 115470"/>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9" name="Group 38"/>
              <p:cNvGrpSpPr/>
              <p:nvPr/>
            </p:nvGrpSpPr>
            <p:grpSpPr>
              <a:xfrm>
                <a:off x="3516559" y="3264981"/>
                <a:ext cx="1911106" cy="1085881"/>
                <a:chOff x="3516559" y="3264981"/>
                <a:chExt cx="1911106" cy="1085881"/>
              </a:xfrm>
            </p:grpSpPr>
            <p:sp>
              <p:nvSpPr>
                <p:cNvPr id="40" name="Hexagon 39"/>
                <p:cNvSpPr/>
                <p:nvPr/>
              </p:nvSpPr>
              <p:spPr>
                <a:xfrm rot="5400000">
                  <a:off x="4416672" y="3339870"/>
                  <a:ext cx="1085881" cy="936104"/>
                </a:xfrm>
                <a:prstGeom prst="hexagon">
                  <a:avLst>
                    <a:gd name="adj" fmla="val 2907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Hexagon 40"/>
                <p:cNvSpPr/>
                <p:nvPr/>
              </p:nvSpPr>
              <p:spPr>
                <a:xfrm rot="5400000">
                  <a:off x="3441670" y="3339870"/>
                  <a:ext cx="1085881" cy="936104"/>
                </a:xfrm>
                <a:prstGeom prst="hexagon">
                  <a:avLst>
                    <a:gd name="adj" fmla="val 29070"/>
                    <a:gd name="vf" fmla="val 115470"/>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sp>
        <p:nvSpPr>
          <p:cNvPr id="47" name="Frame 17"/>
          <p:cNvSpPr/>
          <p:nvPr/>
        </p:nvSpPr>
        <p:spPr>
          <a:xfrm>
            <a:off x="6220276" y="2427643"/>
            <a:ext cx="318435" cy="31843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100" name="Picture 99"/>
          <p:cNvPicPr/>
          <p:nvPr/>
        </p:nvPicPr>
        <p:blipFill>
          <a:blip r:embed="rId2"/>
          <a:stretch>
            <a:fillRect/>
          </a:stretch>
        </p:blipFill>
        <p:spPr>
          <a:xfrm>
            <a:off x="6096000" y="3429000"/>
            <a:ext cx="0" cy="0"/>
          </a:xfrm>
          <a:prstGeom prst="rect">
            <a:avLst/>
          </a:prstGeom>
          <a:noFill/>
          <a:ln w="9525">
            <a:noFill/>
          </a:ln>
        </p:spPr>
      </p:pic>
      <p:pic>
        <p:nvPicPr>
          <p:cNvPr id="52" name="Picture 51"/>
          <p:cNvPicPr>
            <a:picLocks noChangeAspect="1"/>
          </p:cNvPicPr>
          <p:nvPr/>
        </p:nvPicPr>
        <p:blipFill>
          <a:blip r:embed="rId3"/>
          <a:stretch>
            <a:fillRect/>
          </a:stretch>
        </p:blipFill>
        <p:spPr>
          <a:xfrm>
            <a:off x="8176261" y="4230793"/>
            <a:ext cx="3656753" cy="1894840"/>
          </a:xfrm>
          <a:prstGeom prst="rect">
            <a:avLst/>
          </a:prstGeom>
        </p:spPr>
      </p:pic>
      <p:sp>
        <p:nvSpPr>
          <p:cNvPr id="90" name="Rectangle 21"/>
          <p:cNvSpPr/>
          <p:nvPr/>
        </p:nvSpPr>
        <p:spPr>
          <a:xfrm>
            <a:off x="6634480" y="3312160"/>
            <a:ext cx="472440" cy="333587"/>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77" name="Rounded Rectangle 31"/>
          <p:cNvSpPr>
            <a:spLocks noChangeAspect="1"/>
          </p:cNvSpPr>
          <p:nvPr/>
        </p:nvSpPr>
        <p:spPr>
          <a:xfrm>
            <a:off x="5676054" y="3231728"/>
            <a:ext cx="342053" cy="486833"/>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69" name="Parallelogram 15"/>
          <p:cNvSpPr/>
          <p:nvPr/>
        </p:nvSpPr>
        <p:spPr>
          <a:xfrm rot="16200000">
            <a:off x="5031741" y="4073313"/>
            <a:ext cx="556260" cy="533400"/>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3600"/>
          </a:p>
        </p:txBody>
      </p:sp>
      <p:sp>
        <p:nvSpPr>
          <p:cNvPr id="91" name="Block Arc 25"/>
          <p:cNvSpPr/>
          <p:nvPr/>
        </p:nvSpPr>
        <p:spPr>
          <a:xfrm>
            <a:off x="6158654" y="4184227"/>
            <a:ext cx="427567" cy="413173"/>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
        <p:nvSpPr>
          <p:cNvPr id="97" name="Oval 21"/>
          <p:cNvSpPr>
            <a:spLocks noChangeAspect="1"/>
          </p:cNvSpPr>
          <p:nvPr/>
        </p:nvSpPr>
        <p:spPr>
          <a:xfrm>
            <a:off x="5592234" y="5022427"/>
            <a:ext cx="566420" cy="57234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3375796"/>
          </a:xfrm>
          <a:prstGeom prst="rect">
            <a:avLst/>
          </a:prstGeom>
          <a:noFill/>
        </p:spPr>
        <p:txBody>
          <a:bodyPr wrap="square" rtlCol="0" anchor="t">
            <a:spAutoFit/>
          </a:bodyPr>
          <a:lstStyle/>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Concepts</a:t>
            </a:r>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Analytics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Use cases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Water sector</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2043007" y="409787"/>
            <a:ext cx="815594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33" b="1" dirty="0">
                <a:latin typeface="Calibri" panose="020F0502020204030204" charset="0"/>
                <a:cs typeface="Calibri" panose="020F0502020204030204" charset="0"/>
              </a:rPr>
              <a:t>A Single View to the Customer</a:t>
            </a:r>
          </a:p>
        </p:txBody>
      </p:sp>
      <p:pic>
        <p:nvPicPr>
          <p:cNvPr id="8" name="Picture 7"/>
          <p:cNvPicPr>
            <a:picLocks noChangeAspect="1"/>
          </p:cNvPicPr>
          <p:nvPr/>
        </p:nvPicPr>
        <p:blipFill>
          <a:blip r:embed="rId2"/>
          <a:stretch>
            <a:fillRect/>
          </a:stretch>
        </p:blipFill>
        <p:spPr>
          <a:xfrm>
            <a:off x="4857327" y="2076969"/>
            <a:ext cx="2476500" cy="2476500"/>
          </a:xfrm>
          <a:prstGeom prst="rect">
            <a:avLst/>
          </a:prstGeom>
        </p:spPr>
      </p:pic>
      <p:sp>
        <p:nvSpPr>
          <p:cNvPr id="9" name="TextBox 8"/>
          <p:cNvSpPr txBox="1"/>
          <p:nvPr/>
        </p:nvSpPr>
        <p:spPr>
          <a:xfrm>
            <a:off x="5256703" y="3861995"/>
            <a:ext cx="1621406" cy="523220"/>
          </a:xfrm>
          <a:prstGeom prst="rect">
            <a:avLst/>
          </a:prstGeom>
          <a:noFill/>
        </p:spPr>
        <p:txBody>
          <a:bodyPr wrap="none" rtlCol="0">
            <a:spAutoFit/>
          </a:bodyPr>
          <a:lstStyle/>
          <a:p>
            <a:r>
              <a:rPr lang="en-US" sz="2800" b="1" dirty="0">
                <a:solidFill>
                  <a:schemeClr val="bg1"/>
                </a:solidFill>
                <a:latin typeface="Calibri" panose="020F0502020204030204" charset="0"/>
                <a:cs typeface="Calibri" panose="020F0502020204030204" charset="0"/>
              </a:rPr>
              <a:t>Customer</a:t>
            </a:r>
          </a:p>
        </p:txBody>
      </p:sp>
      <p:pic>
        <p:nvPicPr>
          <p:cNvPr id="10" name="Picture 9"/>
          <p:cNvPicPr>
            <a:picLocks noChangeAspect="1"/>
          </p:cNvPicPr>
          <p:nvPr/>
        </p:nvPicPr>
        <p:blipFill>
          <a:blip r:embed="rId3"/>
          <a:stretch>
            <a:fillRect/>
          </a:stretch>
        </p:blipFill>
        <p:spPr>
          <a:xfrm>
            <a:off x="4124986" y="1427651"/>
            <a:ext cx="730215" cy="275327"/>
          </a:xfrm>
          <a:prstGeom prst="rect">
            <a:avLst/>
          </a:prstGeom>
        </p:spPr>
      </p:pic>
      <p:pic>
        <p:nvPicPr>
          <p:cNvPr id="11" name="Picture 10"/>
          <p:cNvPicPr>
            <a:picLocks noChangeAspect="1"/>
          </p:cNvPicPr>
          <p:nvPr/>
        </p:nvPicPr>
        <p:blipFill>
          <a:blip r:embed="rId4"/>
          <a:stretch>
            <a:fillRect/>
          </a:stretch>
        </p:blipFill>
        <p:spPr>
          <a:xfrm>
            <a:off x="2912913" y="1990730"/>
            <a:ext cx="465656" cy="451879"/>
          </a:xfrm>
          <a:prstGeom prst="rect">
            <a:avLst/>
          </a:prstGeom>
        </p:spPr>
      </p:pic>
      <p:pic>
        <p:nvPicPr>
          <p:cNvPr id="12" name="Picture 11"/>
          <p:cNvPicPr>
            <a:picLocks noChangeAspect="1"/>
          </p:cNvPicPr>
          <p:nvPr/>
        </p:nvPicPr>
        <p:blipFill>
          <a:blip r:embed="rId5"/>
          <a:stretch>
            <a:fillRect/>
          </a:stretch>
        </p:blipFill>
        <p:spPr>
          <a:xfrm>
            <a:off x="3236099" y="1574291"/>
            <a:ext cx="790060" cy="342900"/>
          </a:xfrm>
          <a:prstGeom prst="rect">
            <a:avLst/>
          </a:prstGeom>
        </p:spPr>
      </p:pic>
      <p:sp>
        <p:nvSpPr>
          <p:cNvPr id="13" name="Oval 12"/>
          <p:cNvSpPr/>
          <p:nvPr/>
        </p:nvSpPr>
        <p:spPr>
          <a:xfrm>
            <a:off x="3899159" y="2006091"/>
            <a:ext cx="855133" cy="860803"/>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3" dirty="0">
                <a:latin typeface="Calibri" panose="020F0502020204030204" charset="0"/>
                <a:cs typeface="Calibri" panose="020F0502020204030204" charset="0"/>
              </a:rPr>
              <a:t>Social Media</a:t>
            </a:r>
          </a:p>
        </p:txBody>
      </p:sp>
      <p:cxnSp>
        <p:nvCxnSpPr>
          <p:cNvPr id="14" name="Straight Connector 13"/>
          <p:cNvCxnSpPr/>
          <p:nvPr/>
        </p:nvCxnSpPr>
        <p:spPr>
          <a:xfrm flipH="1" flipV="1">
            <a:off x="4603328" y="2815167"/>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4082627" y="4020270"/>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234526" y="3551768"/>
            <a:ext cx="855133" cy="86080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3" dirty="0">
                <a:latin typeface="Calibri" panose="020F0502020204030204" charset="0"/>
                <a:cs typeface="Calibri" panose="020F0502020204030204" charset="0"/>
              </a:rPr>
              <a:t>Gaming</a:t>
            </a:r>
          </a:p>
        </p:txBody>
      </p:sp>
      <p:cxnSp>
        <p:nvCxnSpPr>
          <p:cNvPr id="19" name="Straight Connector 18"/>
          <p:cNvCxnSpPr>
            <a:endCxn id="10" idx="2"/>
          </p:cNvCxnSpPr>
          <p:nvPr/>
        </p:nvCxnSpPr>
        <p:spPr>
          <a:xfrm flipV="1">
            <a:off x="4400127" y="1702978"/>
            <a:ext cx="89967"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3752427" y="1855379"/>
            <a:ext cx="271963" cy="27677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3378569" y="2232030"/>
            <a:ext cx="520591" cy="2044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4752523" y="4554316"/>
            <a:ext cx="676307"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897390" y="5037668"/>
            <a:ext cx="855133" cy="86080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a:latin typeface="Calibri" panose="020F0502020204030204" charset="0"/>
                <a:cs typeface="Calibri" panose="020F0502020204030204" charset="0"/>
              </a:rPr>
              <a:t>Entertain</a:t>
            </a:r>
          </a:p>
        </p:txBody>
      </p:sp>
      <p:sp>
        <p:nvSpPr>
          <p:cNvPr id="39" name="Oval 38"/>
          <p:cNvSpPr/>
          <p:nvPr/>
        </p:nvSpPr>
        <p:spPr>
          <a:xfrm>
            <a:off x="7540854" y="1952629"/>
            <a:ext cx="855133" cy="86080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a:latin typeface="Calibri" panose="020F0502020204030204" charset="0"/>
                <a:cs typeface="Calibri" panose="020F0502020204030204" charset="0"/>
              </a:rPr>
              <a:t>Banking</a:t>
            </a:r>
          </a:p>
          <a:p>
            <a:pPr algn="ctr"/>
            <a:r>
              <a:rPr lang="en-US" sz="1000" dirty="0">
                <a:latin typeface="Calibri" panose="020F0502020204030204" charset="0"/>
                <a:cs typeface="Calibri" panose="020F0502020204030204" charset="0"/>
              </a:rPr>
              <a:t>Finance</a:t>
            </a:r>
          </a:p>
        </p:txBody>
      </p:sp>
      <p:cxnSp>
        <p:nvCxnSpPr>
          <p:cNvPr id="40" name="Straight Connector 39"/>
          <p:cNvCxnSpPr/>
          <p:nvPr/>
        </p:nvCxnSpPr>
        <p:spPr>
          <a:xfrm flipH="1">
            <a:off x="6759123" y="2712770"/>
            <a:ext cx="906963"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8135215" y="3551768"/>
            <a:ext cx="855133" cy="860803"/>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3" dirty="0">
              <a:latin typeface="Calibri" panose="020F0502020204030204" charset="0"/>
              <a:cs typeface="Calibri" panose="020F0502020204030204" charset="0"/>
            </a:endParaRPr>
          </a:p>
          <a:p>
            <a:pPr algn="ctr"/>
            <a:r>
              <a:rPr lang="en-US" sz="1053" dirty="0">
                <a:latin typeface="Calibri" panose="020F0502020204030204" charset="0"/>
                <a:cs typeface="Calibri" panose="020F0502020204030204" charset="0"/>
              </a:rPr>
              <a:t>Our</a:t>
            </a:r>
          </a:p>
          <a:p>
            <a:pPr algn="ctr"/>
            <a:r>
              <a:rPr lang="en-US" sz="1053" dirty="0">
                <a:latin typeface="Calibri" panose="020F0502020204030204" charset="0"/>
                <a:cs typeface="Calibri" panose="020F0502020204030204" charset="0"/>
              </a:rPr>
              <a:t>Known</a:t>
            </a:r>
          </a:p>
          <a:p>
            <a:pPr algn="ctr"/>
            <a:r>
              <a:rPr lang="en-US" sz="1053" dirty="0">
                <a:latin typeface="Calibri" panose="020F0502020204030204" charset="0"/>
                <a:cs typeface="Calibri" panose="020F0502020204030204" charset="0"/>
              </a:rPr>
              <a:t>History</a:t>
            </a:r>
          </a:p>
          <a:p>
            <a:pPr algn="ctr"/>
            <a:endParaRPr lang="en-US" sz="1053" dirty="0">
              <a:latin typeface="Calibri" panose="020F0502020204030204" charset="0"/>
              <a:cs typeface="Calibri" panose="020F0502020204030204" charset="0"/>
            </a:endParaRPr>
          </a:p>
        </p:txBody>
      </p:sp>
      <p:sp>
        <p:nvSpPr>
          <p:cNvPr id="42" name="Oval 41"/>
          <p:cNvSpPr/>
          <p:nvPr/>
        </p:nvSpPr>
        <p:spPr>
          <a:xfrm>
            <a:off x="7401154" y="5037668"/>
            <a:ext cx="855133" cy="86080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a:latin typeface="Calibri" panose="020F0502020204030204" charset="0"/>
                <a:cs typeface="Calibri" panose="020F0502020204030204" charset="0"/>
              </a:rPr>
              <a:t>Purchase</a:t>
            </a:r>
          </a:p>
        </p:txBody>
      </p:sp>
      <p:cxnSp>
        <p:nvCxnSpPr>
          <p:cNvPr id="45" name="Straight Connector 44"/>
          <p:cNvCxnSpPr>
            <a:endCxn id="42" idx="2"/>
          </p:cNvCxnSpPr>
          <p:nvPr/>
        </p:nvCxnSpPr>
        <p:spPr>
          <a:xfrm>
            <a:off x="6759123" y="4554316"/>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7248177" y="4031574"/>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2291927" y="3309320"/>
            <a:ext cx="826567" cy="267849"/>
          </a:xfrm>
          <a:prstGeom prst="rect">
            <a:avLst/>
          </a:prstGeom>
        </p:spPr>
      </p:pic>
      <p:pic>
        <p:nvPicPr>
          <p:cNvPr id="53" name="Picture 52"/>
          <p:cNvPicPr>
            <a:picLocks noChangeAspect="1"/>
          </p:cNvPicPr>
          <p:nvPr/>
        </p:nvPicPr>
        <p:blipFill>
          <a:blip r:embed="rId7"/>
          <a:stretch>
            <a:fillRect/>
          </a:stretch>
        </p:blipFill>
        <p:spPr>
          <a:xfrm>
            <a:off x="2041993" y="3793253"/>
            <a:ext cx="869487" cy="523497"/>
          </a:xfrm>
          <a:prstGeom prst="rect">
            <a:avLst/>
          </a:prstGeom>
        </p:spPr>
      </p:pic>
      <p:cxnSp>
        <p:nvCxnSpPr>
          <p:cNvPr id="54" name="Straight Connector 53"/>
          <p:cNvCxnSpPr/>
          <p:nvPr/>
        </p:nvCxnSpPr>
        <p:spPr>
          <a:xfrm>
            <a:off x="2715510" y="3588790"/>
            <a:ext cx="520591" cy="2044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2740910" y="3983017"/>
            <a:ext cx="493617" cy="4940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2728350" y="5341566"/>
            <a:ext cx="653285" cy="303807"/>
          </a:xfrm>
          <a:prstGeom prst="rect">
            <a:avLst/>
          </a:prstGeom>
        </p:spPr>
      </p:pic>
      <p:pic>
        <p:nvPicPr>
          <p:cNvPr id="60" name="Picture 59"/>
          <p:cNvPicPr>
            <a:picLocks noChangeAspect="1"/>
          </p:cNvPicPr>
          <p:nvPr/>
        </p:nvPicPr>
        <p:blipFill>
          <a:blip r:embed="rId9"/>
          <a:stretch>
            <a:fillRect/>
          </a:stretch>
        </p:blipFill>
        <p:spPr>
          <a:xfrm>
            <a:off x="2771777" y="5789121"/>
            <a:ext cx="833731" cy="371097"/>
          </a:xfrm>
          <a:prstGeom prst="rect">
            <a:avLst/>
          </a:prstGeom>
        </p:spPr>
      </p:pic>
      <p:pic>
        <p:nvPicPr>
          <p:cNvPr id="61" name="Picture 60"/>
          <p:cNvPicPr>
            <a:picLocks noChangeAspect="1"/>
          </p:cNvPicPr>
          <p:nvPr/>
        </p:nvPicPr>
        <p:blipFill>
          <a:blip r:embed="rId10"/>
          <a:stretch>
            <a:fillRect/>
          </a:stretch>
        </p:blipFill>
        <p:spPr>
          <a:xfrm>
            <a:off x="3783309" y="6108745"/>
            <a:ext cx="540619" cy="419775"/>
          </a:xfrm>
          <a:prstGeom prst="rect">
            <a:avLst/>
          </a:prstGeom>
        </p:spPr>
      </p:pic>
      <p:cxnSp>
        <p:nvCxnSpPr>
          <p:cNvPr id="62" name="Straight Connector 61"/>
          <p:cNvCxnSpPr/>
          <p:nvPr/>
        </p:nvCxnSpPr>
        <p:spPr>
          <a:xfrm flipV="1">
            <a:off x="3366936" y="5452578"/>
            <a:ext cx="493617" cy="4940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3606357" y="5735528"/>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4071611" y="5911169"/>
            <a:ext cx="215247" cy="18208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9569027" y="3577167"/>
            <a:ext cx="292100" cy="292100"/>
          </a:xfrm>
          <a:prstGeom prst="rect">
            <a:avLst/>
          </a:prstGeom>
        </p:spPr>
      </p:pic>
      <p:pic>
        <p:nvPicPr>
          <p:cNvPr id="69" name="Picture 68"/>
          <p:cNvPicPr>
            <a:picLocks noChangeAspect="1"/>
          </p:cNvPicPr>
          <p:nvPr/>
        </p:nvPicPr>
        <p:blipFill>
          <a:blip r:embed="rId12"/>
          <a:stretch>
            <a:fillRect/>
          </a:stretch>
        </p:blipFill>
        <p:spPr>
          <a:xfrm>
            <a:off x="8629228" y="1733675"/>
            <a:ext cx="845289" cy="155455"/>
          </a:xfrm>
          <a:prstGeom prst="rect">
            <a:avLst/>
          </a:prstGeom>
        </p:spPr>
      </p:pic>
      <p:pic>
        <p:nvPicPr>
          <p:cNvPr id="70" name="Picture 69"/>
          <p:cNvPicPr>
            <a:picLocks noChangeAspect="1"/>
          </p:cNvPicPr>
          <p:nvPr/>
        </p:nvPicPr>
        <p:blipFill>
          <a:blip r:embed="rId13"/>
          <a:stretch>
            <a:fillRect/>
          </a:stretch>
        </p:blipFill>
        <p:spPr>
          <a:xfrm>
            <a:off x="8945349" y="1920267"/>
            <a:ext cx="618067" cy="618067"/>
          </a:xfrm>
          <a:prstGeom prst="rect">
            <a:avLst/>
          </a:prstGeom>
        </p:spPr>
      </p:pic>
      <p:pic>
        <p:nvPicPr>
          <p:cNvPr id="71" name="Picture 70"/>
          <p:cNvPicPr>
            <a:picLocks noChangeAspect="1"/>
          </p:cNvPicPr>
          <p:nvPr/>
        </p:nvPicPr>
        <p:blipFill>
          <a:blip r:embed="rId14"/>
          <a:stretch>
            <a:fillRect/>
          </a:stretch>
        </p:blipFill>
        <p:spPr>
          <a:xfrm>
            <a:off x="8051825" y="1398640"/>
            <a:ext cx="483863" cy="304339"/>
          </a:xfrm>
          <a:prstGeom prst="rect">
            <a:avLst/>
          </a:prstGeom>
        </p:spPr>
      </p:pic>
      <p:cxnSp>
        <p:nvCxnSpPr>
          <p:cNvPr id="72" name="Straight Connector 71"/>
          <p:cNvCxnSpPr>
            <a:endCxn id="71" idx="2"/>
          </p:cNvCxnSpPr>
          <p:nvPr/>
        </p:nvCxnSpPr>
        <p:spPr>
          <a:xfrm flipV="1">
            <a:off x="8135692" y="1702977"/>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8367124" y="1931577"/>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421387" y="2229301"/>
            <a:ext cx="549363" cy="15373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8395987" y="6010429"/>
            <a:ext cx="825500" cy="299576"/>
          </a:xfrm>
          <a:prstGeom prst="rect">
            <a:avLst/>
          </a:prstGeom>
        </p:spPr>
      </p:pic>
      <p:pic>
        <p:nvPicPr>
          <p:cNvPr id="80" name="Picture 79"/>
          <p:cNvPicPr>
            <a:picLocks noChangeAspect="1"/>
          </p:cNvPicPr>
          <p:nvPr/>
        </p:nvPicPr>
        <p:blipFill>
          <a:blip r:embed="rId16"/>
          <a:stretch>
            <a:fillRect/>
          </a:stretch>
        </p:blipFill>
        <p:spPr>
          <a:xfrm>
            <a:off x="8692727" y="5376547"/>
            <a:ext cx="850900" cy="456859"/>
          </a:xfrm>
          <a:prstGeom prst="rect">
            <a:avLst/>
          </a:prstGeom>
        </p:spPr>
      </p:pic>
      <p:pic>
        <p:nvPicPr>
          <p:cNvPr id="81" name="Picture 80"/>
          <p:cNvPicPr>
            <a:picLocks noChangeAspect="1"/>
          </p:cNvPicPr>
          <p:nvPr/>
        </p:nvPicPr>
        <p:blipFill>
          <a:blip r:embed="rId17"/>
          <a:stretch>
            <a:fillRect/>
          </a:stretch>
        </p:blipFill>
        <p:spPr>
          <a:xfrm>
            <a:off x="7667855" y="6277386"/>
            <a:ext cx="720072" cy="384663"/>
          </a:xfrm>
          <a:prstGeom prst="rect">
            <a:avLst/>
          </a:prstGeom>
        </p:spPr>
      </p:pic>
      <p:cxnSp>
        <p:nvCxnSpPr>
          <p:cNvPr id="82" name="Straight Connector 81"/>
          <p:cNvCxnSpPr/>
          <p:nvPr/>
        </p:nvCxnSpPr>
        <p:spPr>
          <a:xfrm flipV="1">
            <a:off x="9001353" y="3754967"/>
            <a:ext cx="549363" cy="15373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9474517" y="4100526"/>
            <a:ext cx="524913" cy="250343"/>
          </a:xfrm>
          <a:prstGeom prst="rect">
            <a:avLst/>
          </a:prstGeom>
        </p:spPr>
      </p:pic>
      <p:cxnSp>
        <p:nvCxnSpPr>
          <p:cNvPr id="84" name="Straight Connector 83"/>
          <p:cNvCxnSpPr>
            <a:endCxn id="83" idx="1"/>
          </p:cNvCxnSpPr>
          <p:nvPr/>
        </p:nvCxnSpPr>
        <p:spPr>
          <a:xfrm>
            <a:off x="9019664" y="4100527"/>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261005" y="5429837"/>
            <a:ext cx="549363"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172105" y="5810837"/>
            <a:ext cx="549363"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775201" y="2333413"/>
            <a:ext cx="2476500" cy="2476500"/>
          </a:xfrm>
          <a:prstGeom prst="rect">
            <a:avLst/>
          </a:prstGeom>
        </p:spPr>
      </p:pic>
      <p:sp>
        <p:nvSpPr>
          <p:cNvPr id="7" name="Title 1"/>
          <p:cNvSpPr txBox="1"/>
          <p:nvPr/>
        </p:nvSpPr>
        <p:spPr>
          <a:xfrm>
            <a:off x="2307349" y="639234"/>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Real-Time Analytics / Decision Requirement</a:t>
            </a:r>
          </a:p>
        </p:txBody>
      </p:sp>
      <p:sp>
        <p:nvSpPr>
          <p:cNvPr id="8" name="Cloud 7"/>
          <p:cNvSpPr/>
          <p:nvPr/>
        </p:nvSpPr>
        <p:spPr>
          <a:xfrm>
            <a:off x="2794847" y="1632374"/>
            <a:ext cx="2653453" cy="205994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Cloud 9"/>
          <p:cNvSpPr/>
          <p:nvPr/>
        </p:nvSpPr>
        <p:spPr>
          <a:xfrm>
            <a:off x="6725074" y="1688253"/>
            <a:ext cx="3069167" cy="199136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Cloud 10"/>
          <p:cNvSpPr/>
          <p:nvPr/>
        </p:nvSpPr>
        <p:spPr>
          <a:xfrm>
            <a:off x="7577667" y="3977641"/>
            <a:ext cx="2598420" cy="2114127"/>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TextBox 12"/>
          <p:cNvSpPr txBox="1"/>
          <p:nvPr/>
        </p:nvSpPr>
        <p:spPr>
          <a:xfrm>
            <a:off x="5104603" y="4085704"/>
            <a:ext cx="1642757" cy="523220"/>
          </a:xfrm>
          <a:prstGeom prst="rect">
            <a:avLst/>
          </a:prstGeom>
          <a:noFill/>
        </p:spPr>
        <p:txBody>
          <a:bodyPr wrap="none" rtlCol="0">
            <a:spAutoFit/>
          </a:bodyPr>
          <a:lstStyle/>
          <a:p>
            <a:r>
              <a:rPr lang="en-US" sz="2800" b="1" dirty="0">
                <a:solidFill>
                  <a:schemeClr val="bg1"/>
                </a:solidFill>
              </a:rPr>
              <a:t>Customer</a:t>
            </a:r>
          </a:p>
        </p:txBody>
      </p:sp>
      <p:sp>
        <p:nvSpPr>
          <p:cNvPr id="14" name="Cloud 13"/>
          <p:cNvSpPr/>
          <p:nvPr/>
        </p:nvSpPr>
        <p:spPr>
          <a:xfrm>
            <a:off x="5615094" y="1704341"/>
            <a:ext cx="999913" cy="629073"/>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TextBox 14"/>
          <p:cNvSpPr txBox="1"/>
          <p:nvPr/>
        </p:nvSpPr>
        <p:spPr>
          <a:xfrm>
            <a:off x="5615094" y="1818640"/>
            <a:ext cx="944033" cy="369332"/>
          </a:xfrm>
          <a:prstGeom prst="rect">
            <a:avLst/>
          </a:prstGeom>
          <a:noFill/>
        </p:spPr>
        <p:txBody>
          <a:bodyPr wrap="square" rtlCol="0">
            <a:spAutoFit/>
          </a:bodyPr>
          <a:lstStyle/>
          <a:p>
            <a:pPr algn="ctr"/>
            <a:r>
              <a:rPr lang="en-US" sz="900" b="1" dirty="0"/>
              <a:t>Influence</a:t>
            </a:r>
          </a:p>
          <a:p>
            <a:pPr algn="ctr"/>
            <a:r>
              <a:rPr lang="en-US" sz="900" b="1" dirty="0"/>
              <a:t>Behavior</a:t>
            </a:r>
          </a:p>
        </p:txBody>
      </p:sp>
      <p:sp>
        <p:nvSpPr>
          <p:cNvPr id="16" name="Cloud 15"/>
          <p:cNvSpPr/>
          <p:nvPr/>
        </p:nvSpPr>
        <p:spPr>
          <a:xfrm>
            <a:off x="4666827" y="4985174"/>
            <a:ext cx="2751667"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7" name="TextBox 16"/>
          <p:cNvSpPr txBox="1"/>
          <p:nvPr/>
        </p:nvSpPr>
        <p:spPr>
          <a:xfrm>
            <a:off x="3279900" y="2043005"/>
            <a:ext cx="1862689" cy="1077218"/>
          </a:xfrm>
          <a:prstGeom prst="rect">
            <a:avLst/>
          </a:prstGeom>
          <a:noFill/>
        </p:spPr>
        <p:txBody>
          <a:bodyPr wrap="none" rtlCol="0">
            <a:spAutoFit/>
          </a:bodyPr>
          <a:lstStyle/>
          <a:p>
            <a:pPr algn="ctr"/>
            <a:r>
              <a:rPr lang="en-US" sz="1600" b="1" dirty="0"/>
              <a:t>Product </a:t>
            </a:r>
          </a:p>
          <a:p>
            <a:pPr algn="ctr"/>
            <a:r>
              <a:rPr lang="en-US" sz="1600" b="1" dirty="0"/>
              <a:t>Recommendations </a:t>
            </a:r>
          </a:p>
          <a:p>
            <a:pPr algn="ctr"/>
            <a:r>
              <a:rPr lang="en-US" sz="1600" b="1" dirty="0"/>
              <a:t>that are </a:t>
            </a:r>
            <a:r>
              <a:rPr lang="en-US" sz="1600" b="1" i="1" u="sng" dirty="0"/>
              <a:t>Relevant</a:t>
            </a:r>
            <a:r>
              <a:rPr lang="en-US" sz="1600" b="1" dirty="0"/>
              <a:t> </a:t>
            </a:r>
          </a:p>
          <a:p>
            <a:pPr algn="ctr"/>
            <a:r>
              <a:rPr lang="en-US" sz="1600" b="1" dirty="0"/>
              <a:t>&amp; </a:t>
            </a:r>
            <a:r>
              <a:rPr lang="en-US" sz="1600" b="1" i="1" u="sng" dirty="0"/>
              <a:t>Compelling</a:t>
            </a:r>
            <a:r>
              <a:rPr lang="en-US" sz="1600" b="1" dirty="0"/>
              <a:t> </a:t>
            </a:r>
          </a:p>
        </p:txBody>
      </p:sp>
      <p:sp>
        <p:nvSpPr>
          <p:cNvPr id="18" name="TextBox 17"/>
          <p:cNvSpPr txBox="1"/>
          <p:nvPr/>
        </p:nvSpPr>
        <p:spPr>
          <a:xfrm>
            <a:off x="8084134" y="4357885"/>
            <a:ext cx="1716880" cy="1323439"/>
          </a:xfrm>
          <a:prstGeom prst="rect">
            <a:avLst/>
          </a:prstGeom>
          <a:noFill/>
        </p:spPr>
        <p:txBody>
          <a:bodyPr wrap="none" rtlCol="0">
            <a:spAutoFit/>
          </a:bodyPr>
          <a:lstStyle/>
          <a:p>
            <a:pPr algn="ctr"/>
            <a:r>
              <a:rPr lang="en-US" sz="1600" b="1" dirty="0"/>
              <a:t>Friend Invitations </a:t>
            </a:r>
          </a:p>
          <a:p>
            <a:pPr algn="ctr"/>
            <a:r>
              <a:rPr lang="en-US" sz="1600" b="1" dirty="0"/>
              <a:t>to join a </a:t>
            </a:r>
          </a:p>
          <a:p>
            <a:pPr algn="ctr"/>
            <a:r>
              <a:rPr lang="en-US" sz="1600" b="1" dirty="0"/>
              <a:t>Game or Activity</a:t>
            </a:r>
          </a:p>
          <a:p>
            <a:pPr algn="ctr"/>
            <a:r>
              <a:rPr lang="en-US" sz="1600" b="1" dirty="0"/>
              <a:t>that expands</a:t>
            </a:r>
          </a:p>
          <a:p>
            <a:pPr algn="ctr"/>
            <a:r>
              <a:rPr lang="en-US" sz="1600" b="1" dirty="0"/>
              <a:t>business </a:t>
            </a:r>
          </a:p>
        </p:txBody>
      </p:sp>
      <p:sp>
        <p:nvSpPr>
          <p:cNvPr id="19" name="TextBox 18"/>
          <p:cNvSpPr txBox="1"/>
          <p:nvPr/>
        </p:nvSpPr>
        <p:spPr>
          <a:xfrm>
            <a:off x="5091038" y="5327584"/>
            <a:ext cx="1882246" cy="1077218"/>
          </a:xfrm>
          <a:prstGeom prst="rect">
            <a:avLst/>
          </a:prstGeom>
          <a:noFill/>
        </p:spPr>
        <p:txBody>
          <a:bodyPr wrap="none" rtlCol="0">
            <a:spAutoFit/>
          </a:bodyPr>
          <a:lstStyle/>
          <a:p>
            <a:pPr algn="ctr"/>
            <a:r>
              <a:rPr lang="en-US" sz="1600" b="1" dirty="0"/>
              <a:t>Preventing Fraud  </a:t>
            </a:r>
          </a:p>
          <a:p>
            <a:pPr algn="ctr"/>
            <a:r>
              <a:rPr lang="en-US" sz="1600" b="1" dirty="0"/>
              <a:t> as it is </a:t>
            </a:r>
            <a:r>
              <a:rPr lang="en-US" sz="1600" b="1" i="1" u="sng" dirty="0"/>
              <a:t>Occurring </a:t>
            </a:r>
          </a:p>
          <a:p>
            <a:pPr algn="ctr"/>
            <a:r>
              <a:rPr lang="en-US" sz="1600" b="1" dirty="0"/>
              <a:t>&amp; preventing more</a:t>
            </a:r>
          </a:p>
          <a:p>
            <a:pPr algn="ctr"/>
            <a:r>
              <a:rPr lang="en-US" sz="1600" b="1" dirty="0"/>
              <a:t>proactively </a:t>
            </a:r>
          </a:p>
        </p:txBody>
      </p:sp>
      <p:sp>
        <p:nvSpPr>
          <p:cNvPr id="21" name="TextBox 20"/>
          <p:cNvSpPr txBox="1"/>
          <p:nvPr/>
        </p:nvSpPr>
        <p:spPr>
          <a:xfrm>
            <a:off x="7088595" y="2120144"/>
            <a:ext cx="2347759" cy="1077218"/>
          </a:xfrm>
          <a:prstGeom prst="rect">
            <a:avLst/>
          </a:prstGeom>
          <a:noFill/>
        </p:spPr>
        <p:txBody>
          <a:bodyPr wrap="none" rtlCol="0">
            <a:spAutoFit/>
          </a:bodyPr>
          <a:lstStyle/>
          <a:p>
            <a:pPr algn="ctr"/>
            <a:r>
              <a:rPr lang="en-US" sz="1600" b="1" dirty="0"/>
              <a:t>Learning why Customers </a:t>
            </a:r>
          </a:p>
          <a:p>
            <a:pPr algn="ctr"/>
            <a:r>
              <a:rPr lang="en-US" sz="1600" b="1" dirty="0"/>
              <a:t>Switch to competitors</a:t>
            </a:r>
          </a:p>
          <a:p>
            <a:pPr algn="ctr"/>
            <a:r>
              <a:rPr lang="en-US" sz="1600" b="1" dirty="0"/>
              <a:t> and their offers; in</a:t>
            </a:r>
          </a:p>
          <a:p>
            <a:pPr algn="ctr"/>
            <a:r>
              <a:rPr lang="en-US" sz="1600" b="1" dirty="0"/>
              <a:t> time to Counter </a:t>
            </a:r>
          </a:p>
        </p:txBody>
      </p:sp>
      <p:sp>
        <p:nvSpPr>
          <p:cNvPr id="23" name="Cloud 22"/>
          <p:cNvSpPr/>
          <p:nvPr/>
        </p:nvSpPr>
        <p:spPr>
          <a:xfrm>
            <a:off x="1982047" y="4015740"/>
            <a:ext cx="2611967" cy="2076027"/>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TextBox 23"/>
          <p:cNvSpPr txBox="1"/>
          <p:nvPr/>
        </p:nvSpPr>
        <p:spPr>
          <a:xfrm>
            <a:off x="2202180" y="4332393"/>
            <a:ext cx="2247053" cy="1323439"/>
          </a:xfrm>
          <a:prstGeom prst="rect">
            <a:avLst/>
          </a:prstGeom>
          <a:noFill/>
        </p:spPr>
        <p:txBody>
          <a:bodyPr wrap="square" rtlCol="0">
            <a:spAutoFit/>
          </a:bodyPr>
          <a:lstStyle/>
          <a:p>
            <a:pPr algn="ctr"/>
            <a:r>
              <a:rPr lang="en-US" sz="1600" b="1" dirty="0"/>
              <a:t>Improving the</a:t>
            </a:r>
          </a:p>
          <a:p>
            <a:pPr algn="ctr"/>
            <a:r>
              <a:rPr lang="en-US" sz="1600" b="1" dirty="0"/>
              <a:t>Marketing </a:t>
            </a:r>
          </a:p>
          <a:p>
            <a:pPr algn="ctr"/>
            <a:r>
              <a:rPr lang="en-US" sz="1600" b="1" dirty="0"/>
              <a:t>Effectiveness of a </a:t>
            </a:r>
          </a:p>
          <a:p>
            <a:pPr algn="ctr"/>
            <a:r>
              <a:rPr lang="en-US" sz="1600" b="1" dirty="0"/>
              <a:t>Promotion while it</a:t>
            </a:r>
          </a:p>
          <a:p>
            <a:pPr algn="ctr"/>
            <a:r>
              <a:rPr lang="en-US" sz="1600" b="1" dirty="0"/>
              <a:t>is still in Play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682625"/>
            <a:ext cx="5114925" cy="723900"/>
          </a:xfrm>
          <a:prstGeom prst="rect">
            <a:avLst/>
          </a:prstGeom>
        </p:spPr>
        <p:txBody>
          <a:bodyPr/>
          <a:lstStyle/>
          <a:p>
            <a:r>
              <a:rPr lang="en-US" sz="3333" dirty="0">
                <a:latin typeface="Calibri" panose="020F0502020204030204" charset="0"/>
                <a:cs typeface="Calibri" panose="020F0502020204030204" charset="0"/>
              </a:rPr>
              <a:t>Target customers</a:t>
            </a:r>
          </a:p>
        </p:txBody>
      </p:sp>
      <p:sp>
        <p:nvSpPr>
          <p:cNvPr id="3" name="TextBox 2"/>
          <p:cNvSpPr txBox="1"/>
          <p:nvPr/>
        </p:nvSpPr>
        <p:spPr>
          <a:xfrm>
            <a:off x="7206023" y="1216064"/>
            <a:ext cx="3967693" cy="359009"/>
          </a:xfrm>
          <a:prstGeom prst="rect">
            <a:avLst/>
          </a:prstGeom>
          <a:noFill/>
        </p:spPr>
        <p:txBody>
          <a:bodyPr wrap="square" rtlCol="0">
            <a:spAutoFit/>
          </a:bodyPr>
          <a:lstStyle/>
          <a:p>
            <a:r>
              <a:rPr lang="en-US" altLang="ko-KR" sz="1733" b="1" dirty="0">
                <a:solidFill>
                  <a:schemeClr val="tx1">
                    <a:lumMod val="75000"/>
                    <a:lumOff val="25000"/>
                  </a:schemeClr>
                </a:solidFill>
                <a:latin typeface="Calibri" panose="020F0502020204030204" charset="0"/>
                <a:cs typeface="Calibri" panose="020F0502020204030204" charset="0"/>
                <a:sym typeface="+mn-ea"/>
              </a:rPr>
              <a:t>Better understand and target customers</a:t>
            </a:r>
          </a:p>
        </p:txBody>
      </p:sp>
      <p:sp>
        <p:nvSpPr>
          <p:cNvPr id="4" name="TextBox 3"/>
          <p:cNvSpPr txBox="1"/>
          <p:nvPr/>
        </p:nvSpPr>
        <p:spPr>
          <a:xfrm>
            <a:off x="7284721" y="1604434"/>
            <a:ext cx="4378113" cy="1898468"/>
          </a:xfrm>
          <a:prstGeom prst="rect">
            <a:avLst/>
          </a:prstGeom>
          <a:noFill/>
        </p:spPr>
        <p:txBody>
          <a:bodyPr wrap="square" rtlCol="0">
            <a:spAutoFit/>
          </a:bodyPr>
          <a:lstStyle/>
          <a:p>
            <a:r>
              <a:rPr lang="en-US" altLang="ko-KR" sz="1467" dirty="0">
                <a:solidFill>
                  <a:schemeClr val="tx1">
                    <a:lumMod val="75000"/>
                    <a:lumOff val="25000"/>
                  </a:schemeClr>
                </a:solidFill>
              </a:rPr>
              <a:t>To better understand and target customers, </a:t>
            </a:r>
          </a:p>
          <a:p>
            <a:r>
              <a:rPr lang="en-US" altLang="ko-KR" sz="1467" dirty="0">
                <a:solidFill>
                  <a:schemeClr val="tx1">
                    <a:lumMod val="75000"/>
                    <a:lumOff val="25000"/>
                  </a:schemeClr>
                </a:solidFill>
              </a:rPr>
              <a:t>companies </a:t>
            </a:r>
            <a:r>
              <a:rPr lang="en-US" altLang="ko-KR" sz="1467" b="1" dirty="0">
                <a:solidFill>
                  <a:schemeClr val="tx1">
                    <a:lumMod val="75000"/>
                    <a:lumOff val="25000"/>
                  </a:schemeClr>
                </a:solidFill>
              </a:rPr>
              <a:t>expand their traditional data sets</a:t>
            </a:r>
            <a:r>
              <a:rPr lang="en-US" altLang="ko-KR" sz="1467" dirty="0">
                <a:solidFill>
                  <a:schemeClr val="tx1">
                    <a:lumMod val="75000"/>
                    <a:lumOff val="25000"/>
                  </a:schemeClr>
                </a:solidFill>
              </a:rPr>
              <a:t> with </a:t>
            </a:r>
          </a:p>
          <a:p>
            <a:r>
              <a:rPr lang="en-US" altLang="ko-KR" sz="1467" b="1" dirty="0">
                <a:solidFill>
                  <a:schemeClr val="tx1">
                    <a:lumMod val="75000"/>
                    <a:lumOff val="25000"/>
                  </a:schemeClr>
                </a:solidFill>
              </a:rPr>
              <a:t>social media data</a:t>
            </a:r>
            <a:r>
              <a:rPr lang="en-US" altLang="ko-KR" sz="1467" dirty="0">
                <a:solidFill>
                  <a:schemeClr val="tx1">
                    <a:lumMod val="75000"/>
                    <a:lumOff val="25000"/>
                  </a:schemeClr>
                </a:solidFill>
              </a:rPr>
              <a:t>, browser, text analytics or </a:t>
            </a:r>
          </a:p>
          <a:p>
            <a:r>
              <a:rPr lang="en-US" altLang="ko-KR" sz="1467" b="1" dirty="0">
                <a:solidFill>
                  <a:schemeClr val="tx1">
                    <a:lumMod val="75000"/>
                    <a:lumOff val="25000"/>
                  </a:schemeClr>
                </a:solidFill>
              </a:rPr>
              <a:t>sensor data </a:t>
            </a:r>
            <a:r>
              <a:rPr lang="en-US" altLang="ko-KR" sz="1467" dirty="0">
                <a:solidFill>
                  <a:schemeClr val="tx1">
                    <a:lumMod val="75000"/>
                    <a:lumOff val="25000"/>
                  </a:schemeClr>
                </a:solidFill>
              </a:rPr>
              <a:t>to get a </a:t>
            </a:r>
          </a:p>
          <a:p>
            <a:r>
              <a:rPr lang="en-US" altLang="ko-KR" sz="1467" dirty="0">
                <a:solidFill>
                  <a:schemeClr val="tx1">
                    <a:lumMod val="75000"/>
                    <a:lumOff val="25000"/>
                  </a:schemeClr>
                </a:solidFill>
              </a:rPr>
              <a:t>more complete </a:t>
            </a:r>
            <a:r>
              <a:rPr lang="en-US" altLang="ko-KR" sz="1467" b="1" dirty="0">
                <a:solidFill>
                  <a:schemeClr val="tx1">
                    <a:lumMod val="75000"/>
                    <a:lumOff val="25000"/>
                  </a:schemeClr>
                </a:solidFill>
              </a:rPr>
              <a:t>picture of their customers</a:t>
            </a:r>
            <a:r>
              <a:rPr lang="en-US" altLang="ko-KR" sz="1467" dirty="0">
                <a:solidFill>
                  <a:schemeClr val="tx1">
                    <a:lumMod val="75000"/>
                    <a:lumOff val="25000"/>
                  </a:schemeClr>
                </a:solidFill>
              </a:rPr>
              <a:t>. </a:t>
            </a:r>
          </a:p>
          <a:p>
            <a:endParaRPr lang="en-US" altLang="ko-KR" sz="1467" dirty="0">
              <a:solidFill>
                <a:schemeClr val="tx1">
                  <a:lumMod val="75000"/>
                  <a:lumOff val="25000"/>
                </a:schemeClr>
              </a:solidFill>
            </a:endParaRPr>
          </a:p>
          <a:p>
            <a:r>
              <a:rPr lang="en-US" altLang="ko-KR" sz="1467" dirty="0">
                <a:solidFill>
                  <a:schemeClr val="tx1">
                    <a:lumMod val="75000"/>
                    <a:lumOff val="25000"/>
                  </a:schemeClr>
                </a:solidFill>
              </a:rPr>
              <a:t>The big objective, in many cases, is to create </a:t>
            </a:r>
          </a:p>
          <a:p>
            <a:r>
              <a:rPr lang="en-US" altLang="ko-KR" sz="1467" b="1" dirty="0">
                <a:solidFill>
                  <a:schemeClr val="tx1">
                    <a:lumMod val="75000"/>
                    <a:lumOff val="25000"/>
                  </a:schemeClr>
                </a:solidFill>
              </a:rPr>
              <a:t>predictive models</a:t>
            </a:r>
            <a:r>
              <a:rPr lang="en-US" altLang="ko-KR" sz="1467" dirty="0">
                <a:solidFill>
                  <a:schemeClr val="tx1">
                    <a:lumMod val="75000"/>
                    <a:lumOff val="25000"/>
                  </a:schemeClr>
                </a:solidFill>
              </a:rPr>
              <a:t>. </a:t>
            </a:r>
          </a:p>
        </p:txBody>
      </p:sp>
      <p:sp>
        <p:nvSpPr>
          <p:cNvPr id="5" name="TextBox 4"/>
          <p:cNvSpPr txBox="1"/>
          <p:nvPr/>
        </p:nvSpPr>
        <p:spPr>
          <a:xfrm>
            <a:off x="7206023" y="4213487"/>
            <a:ext cx="3967693" cy="359009"/>
          </a:xfrm>
          <a:prstGeom prst="rect">
            <a:avLst/>
          </a:prstGeom>
          <a:noFill/>
        </p:spPr>
        <p:txBody>
          <a:bodyPr wrap="square" rtlCol="0">
            <a:spAutoFit/>
          </a:bodyPr>
          <a:lstStyle/>
          <a:p>
            <a:pPr algn="l"/>
            <a:r>
              <a:rPr lang="en-US" altLang="ko-KR" sz="1733" b="1" dirty="0">
                <a:solidFill>
                  <a:schemeClr val="tx1">
                    <a:lumMod val="75000"/>
                    <a:lumOff val="25000"/>
                  </a:schemeClr>
                </a:solidFill>
                <a:latin typeface="Calibri" panose="020F0502020204030204" charset="0"/>
                <a:cs typeface="Calibri" panose="020F0502020204030204" charset="0"/>
              </a:rPr>
              <a:t>Impact</a:t>
            </a:r>
          </a:p>
        </p:txBody>
      </p:sp>
      <p:sp>
        <p:nvSpPr>
          <p:cNvPr id="6" name="TextBox 5"/>
          <p:cNvSpPr txBox="1"/>
          <p:nvPr/>
        </p:nvSpPr>
        <p:spPr>
          <a:xfrm>
            <a:off x="7284763" y="4638353"/>
            <a:ext cx="3967693" cy="1446935"/>
          </a:xfrm>
          <a:prstGeom prst="rect">
            <a:avLst/>
          </a:prstGeom>
          <a:noFill/>
        </p:spPr>
        <p:txBody>
          <a:bodyPr wrap="square" rtlCol="0">
            <a:spAutoFit/>
          </a:bodyPr>
          <a:lstStyle/>
          <a:p>
            <a:r>
              <a:rPr lang="en-US" altLang="ko-KR" sz="1467" dirty="0">
                <a:solidFill>
                  <a:schemeClr val="tx1">
                    <a:lumMod val="75000"/>
                    <a:lumOff val="25000"/>
                  </a:schemeClr>
                </a:solidFill>
              </a:rPr>
              <a:t>Using big  data, companies can  now better predict </a:t>
            </a:r>
            <a:r>
              <a:rPr lang="en-US" altLang="ko-KR" sz="1467" b="1" dirty="0">
                <a:solidFill>
                  <a:schemeClr val="tx1">
                    <a:lumMod val="75000"/>
                    <a:lumOff val="25000"/>
                  </a:schemeClr>
                </a:solidFill>
              </a:rPr>
              <a:t>customer churn</a:t>
            </a:r>
            <a:r>
              <a:rPr lang="en-US" altLang="ko-KR" sz="1467" dirty="0">
                <a:solidFill>
                  <a:schemeClr val="tx1">
                    <a:lumMod val="75000"/>
                    <a:lumOff val="25000"/>
                  </a:schemeClr>
                </a:solidFill>
              </a:rPr>
              <a:t>; retailers can </a:t>
            </a:r>
            <a:r>
              <a:rPr lang="en-US" altLang="ko-KR" sz="1467" b="1" dirty="0">
                <a:solidFill>
                  <a:schemeClr val="tx1">
                    <a:lumMod val="75000"/>
                    <a:lumOff val="25000"/>
                  </a:schemeClr>
                </a:solidFill>
              </a:rPr>
              <a:t>predict what products will sell, when and to whom</a:t>
            </a:r>
            <a:r>
              <a:rPr lang="en-US" altLang="ko-KR" sz="1467" dirty="0">
                <a:solidFill>
                  <a:schemeClr val="tx1">
                    <a:lumMod val="75000"/>
                    <a:lumOff val="25000"/>
                  </a:schemeClr>
                </a:solidFill>
              </a:rPr>
              <a:t>, and car </a:t>
            </a:r>
          </a:p>
          <a:p>
            <a:r>
              <a:rPr lang="en-US" altLang="ko-KR" sz="1467" dirty="0">
                <a:solidFill>
                  <a:schemeClr val="tx1">
                    <a:lumMod val="75000"/>
                    <a:lumOff val="25000"/>
                  </a:schemeClr>
                </a:solidFill>
              </a:rPr>
              <a:t>insurance companies </a:t>
            </a:r>
            <a:r>
              <a:rPr lang="en-US" altLang="ko-KR" sz="1467" b="1" dirty="0">
                <a:solidFill>
                  <a:schemeClr val="tx1">
                    <a:lumMod val="75000"/>
                    <a:lumOff val="25000"/>
                  </a:schemeClr>
                </a:solidFill>
              </a:rPr>
              <a:t>understand how well their customers actually drive</a:t>
            </a:r>
            <a:r>
              <a:rPr lang="en-US" altLang="ko-KR" sz="1467" dirty="0">
                <a:solidFill>
                  <a:schemeClr val="tx1">
                    <a:lumMod val="75000"/>
                    <a:lumOff val="25000"/>
                  </a:schemeClr>
                </a:solidFill>
              </a:rPr>
              <a:t>. </a:t>
            </a:r>
          </a:p>
        </p:txBody>
      </p:sp>
      <p:grpSp>
        <p:nvGrpSpPr>
          <p:cNvPr id="7" name="그룹 2"/>
          <p:cNvGrpSpPr/>
          <p:nvPr/>
        </p:nvGrpSpPr>
        <p:grpSpPr>
          <a:xfrm>
            <a:off x="963251" y="1845329"/>
            <a:ext cx="5493531" cy="4217715"/>
            <a:chOff x="1944920" y="1835170"/>
            <a:chExt cx="5493530" cy="4217714"/>
          </a:xfrm>
        </p:grpSpPr>
        <p:cxnSp>
          <p:nvCxnSpPr>
            <p:cNvPr id="8" name="Straight Connector 7"/>
            <p:cNvCxnSpPr>
              <a:endCxn id="17"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8"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9"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6"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5"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80360" y="3115656"/>
              <a:ext cx="1512168" cy="1512168"/>
            </a:xfrm>
            <a:prstGeom prst="ellipse">
              <a:avLst/>
            </a:pr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7"/>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40"/>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0"/>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6"/>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5" name="Rectangle 130"/>
          <p:cNvSpPr/>
          <p:nvPr/>
        </p:nvSpPr>
        <p:spPr>
          <a:xfrm>
            <a:off x="2835385" y="5383910"/>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p:cNvSpPr/>
          <p:nvPr/>
        </p:nvSpPr>
        <p:spPr>
          <a:xfrm>
            <a:off x="5319567" y="4876135"/>
            <a:ext cx="514139"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p:cNvSpPr/>
          <p:nvPr/>
        </p:nvSpPr>
        <p:spPr>
          <a:xfrm>
            <a:off x="1270809" y="3720740"/>
            <a:ext cx="611231"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7"/>
          <p:cNvSpPr/>
          <p:nvPr/>
        </p:nvSpPr>
        <p:spPr>
          <a:xfrm>
            <a:off x="3992049" y="1979977"/>
            <a:ext cx="280215" cy="241823"/>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 Same Side Corner Rectangle 36"/>
          <p:cNvSpPr>
            <a:spLocks noChangeAspect="1"/>
          </p:cNvSpPr>
          <p:nvPr/>
        </p:nvSpPr>
        <p:spPr>
          <a:xfrm>
            <a:off x="2519509" y="2326007"/>
            <a:ext cx="346239" cy="27374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6" name="Donut 24"/>
          <p:cNvSpPr/>
          <p:nvPr/>
        </p:nvSpPr>
        <p:spPr>
          <a:xfrm>
            <a:off x="3543545" y="3452114"/>
            <a:ext cx="823344" cy="83004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
        <p:nvSpPr>
          <p:cNvPr id="43" name="Block Arc 6"/>
          <p:cNvSpPr/>
          <p:nvPr/>
        </p:nvSpPr>
        <p:spPr>
          <a:xfrm>
            <a:off x="5784427" y="2666154"/>
            <a:ext cx="414867" cy="382693"/>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1" fmla="*/ 2664630 w 3221102"/>
              <a:gd name="connsiteY0-2" fmla="*/ 2175617 h 3221116"/>
              <a:gd name="connsiteX1-3" fmla="*/ 2658205 w 3221102"/>
              <a:gd name="connsiteY1-4" fmla="*/ 2178566 h 3221116"/>
              <a:gd name="connsiteX2-5" fmla="*/ 2664630 w 3221102"/>
              <a:gd name="connsiteY2-6" fmla="*/ 2175617 h 3221116"/>
              <a:gd name="connsiteX3-7" fmla="*/ 1477043 w 3221102"/>
              <a:gd name="connsiteY3-8" fmla="*/ 1144372 h 3221116"/>
              <a:gd name="connsiteX4-9" fmla="*/ 1409070 w 3221102"/>
              <a:gd name="connsiteY4-10" fmla="*/ 1159393 h 3221116"/>
              <a:gd name="connsiteX5-11" fmla="*/ 1152384 w 3221102"/>
              <a:gd name="connsiteY5-12" fmla="*/ 1703728 h 3221116"/>
              <a:gd name="connsiteX6-13" fmla="*/ 1591651 w 3221102"/>
              <a:gd name="connsiteY6-14" fmla="*/ 2152290 h 3221116"/>
              <a:gd name="connsiteX7-15" fmla="*/ 1850815 w 3221102"/>
              <a:gd name="connsiteY7-16" fmla="*/ 1654259 h 3221116"/>
              <a:gd name="connsiteX8-17" fmla="*/ 1830467 w 3221102"/>
              <a:gd name="connsiteY8-18" fmla="*/ 1515986 h 3221116"/>
              <a:gd name="connsiteX9-19" fmla="*/ 1477043 w 3221102"/>
              <a:gd name="connsiteY9-20" fmla="*/ 1144372 h 3221116"/>
              <a:gd name="connsiteX10-21" fmla="*/ 1651152 w 3221102"/>
              <a:gd name="connsiteY10-22" fmla="*/ 501 h 3221116"/>
              <a:gd name="connsiteX11-23" fmla="*/ 2580395 w 3221102"/>
              <a:gd name="connsiteY11-24" fmla="*/ 324821 h 3221116"/>
              <a:gd name="connsiteX12-25" fmla="*/ 3030464 w 3221102"/>
              <a:gd name="connsiteY12-26" fmla="*/ 2370314 h 3221116"/>
              <a:gd name="connsiteX13-27" fmla="*/ 3004976 w 3221102"/>
              <a:gd name="connsiteY13-28" fmla="*/ 2356675 h 3221116"/>
              <a:gd name="connsiteX14-29" fmla="*/ 2585849 w 3221102"/>
              <a:gd name="connsiteY14-30" fmla="*/ 2588887 h 3221116"/>
              <a:gd name="connsiteX15-31" fmla="*/ 1973374 w 3221102"/>
              <a:gd name="connsiteY15-32" fmla="*/ 2195096 h 3221116"/>
              <a:gd name="connsiteX16-33" fmla="*/ 1390827 w 3221102"/>
              <a:gd name="connsiteY16-34" fmla="*/ 2527630 h 3221116"/>
              <a:gd name="connsiteX17-35" fmla="*/ 783896 w 3221102"/>
              <a:gd name="connsiteY17-36" fmla="*/ 1665044 h 3221116"/>
              <a:gd name="connsiteX18-37" fmla="*/ 1268509 w 3221102"/>
              <a:gd name="connsiteY18-38" fmla="*/ 819983 h 3221116"/>
              <a:gd name="connsiteX19-39" fmla="*/ 1328805 w 3221102"/>
              <a:gd name="connsiteY19-40" fmla="*/ 807930 h 3221116"/>
              <a:gd name="connsiteX20-41" fmla="*/ 1390827 w 3221102"/>
              <a:gd name="connsiteY20-42" fmla="*/ 802457 h 3221116"/>
              <a:gd name="connsiteX21-43" fmla="*/ 1462242 w 3221102"/>
              <a:gd name="connsiteY21-44" fmla="*/ 801708 h 3221116"/>
              <a:gd name="connsiteX22-45" fmla="*/ 1734726 w 3221102"/>
              <a:gd name="connsiteY22-46" fmla="*/ 869255 h 3221116"/>
              <a:gd name="connsiteX23-47" fmla="*/ 1956122 w 3221102"/>
              <a:gd name="connsiteY23-48" fmla="*/ 1110076 h 3221116"/>
              <a:gd name="connsiteX24-49" fmla="*/ 1973374 w 3221102"/>
              <a:gd name="connsiteY24-50" fmla="*/ 875315 h 3221116"/>
              <a:gd name="connsiteX25-51" fmla="*/ 2333414 w 3221102"/>
              <a:gd name="connsiteY25-52" fmla="*/ 875315 h 3221116"/>
              <a:gd name="connsiteX26-53" fmla="*/ 2324788 w 3221102"/>
              <a:gd name="connsiteY26-54" fmla="*/ 2054049 h 3221116"/>
              <a:gd name="connsiteX27-55" fmla="*/ 2661746 w 3221102"/>
              <a:gd name="connsiteY27-56" fmla="*/ 2179658 h 3221116"/>
              <a:gd name="connsiteX28-57" fmla="*/ 2691046 w 3221102"/>
              <a:gd name="connsiteY28-58" fmla="*/ 2188689 h 3221116"/>
              <a:gd name="connsiteX29-59" fmla="*/ 2667011 w 3221102"/>
              <a:gd name="connsiteY29-60" fmla="*/ 2175828 h 3221116"/>
              <a:gd name="connsiteX30-61" fmla="*/ 2332141 w 3221102"/>
              <a:gd name="connsiteY30-62" fmla="*/ 653899 h 3221116"/>
              <a:gd name="connsiteX31-63" fmla="*/ 776764 w 3221102"/>
              <a:gd name="connsiteY31-64" fmla="*/ 749845 h 3221116"/>
              <a:gd name="connsiteX32-65" fmla="*/ 631487 w 3221102"/>
              <a:gd name="connsiteY32-66" fmla="*/ 2301392 h 3221116"/>
              <a:gd name="connsiteX33-67" fmla="*/ 2142017 w 3221102"/>
              <a:gd name="connsiteY33-68" fmla="*/ 2684410 h 3221116"/>
              <a:gd name="connsiteX34-69" fmla="*/ 2324866 w 3221102"/>
              <a:gd name="connsiteY34-70" fmla="*/ 3053856 h 3221116"/>
              <a:gd name="connsiteX35-71" fmla="*/ 294693 w 3221102"/>
              <a:gd name="connsiteY35-72" fmla="*/ 2539075 h 3221116"/>
              <a:gd name="connsiteX36-73" fmla="*/ 489947 w 3221102"/>
              <a:gd name="connsiteY36-74" fmla="*/ 453774 h 3221116"/>
              <a:gd name="connsiteX37-75" fmla="*/ 1651152 w 3221102"/>
              <a:gd name="connsiteY37-76" fmla="*/ 501 h 3221116"/>
              <a:gd name="connsiteX0-77" fmla="*/ 2664630 w 3221102"/>
              <a:gd name="connsiteY0-78" fmla="*/ 2175617 h 3221116"/>
              <a:gd name="connsiteX1-79" fmla="*/ 2658205 w 3221102"/>
              <a:gd name="connsiteY1-80" fmla="*/ 2178566 h 3221116"/>
              <a:gd name="connsiteX2-81" fmla="*/ 2664630 w 3221102"/>
              <a:gd name="connsiteY2-82" fmla="*/ 2175617 h 3221116"/>
              <a:gd name="connsiteX3-83" fmla="*/ 1477043 w 3221102"/>
              <a:gd name="connsiteY3-84" fmla="*/ 1144372 h 3221116"/>
              <a:gd name="connsiteX4-85" fmla="*/ 1409070 w 3221102"/>
              <a:gd name="connsiteY4-86" fmla="*/ 1159393 h 3221116"/>
              <a:gd name="connsiteX5-87" fmla="*/ 1152384 w 3221102"/>
              <a:gd name="connsiteY5-88" fmla="*/ 1703728 h 3221116"/>
              <a:gd name="connsiteX6-89" fmla="*/ 1591651 w 3221102"/>
              <a:gd name="connsiteY6-90" fmla="*/ 2152290 h 3221116"/>
              <a:gd name="connsiteX7-91" fmla="*/ 1850815 w 3221102"/>
              <a:gd name="connsiteY7-92" fmla="*/ 1654259 h 3221116"/>
              <a:gd name="connsiteX8-93" fmla="*/ 1830467 w 3221102"/>
              <a:gd name="connsiteY8-94" fmla="*/ 1515986 h 3221116"/>
              <a:gd name="connsiteX9-95" fmla="*/ 1477043 w 3221102"/>
              <a:gd name="connsiteY9-96" fmla="*/ 1144372 h 3221116"/>
              <a:gd name="connsiteX10-97" fmla="*/ 1651152 w 3221102"/>
              <a:gd name="connsiteY10-98" fmla="*/ 501 h 3221116"/>
              <a:gd name="connsiteX11-99" fmla="*/ 2580395 w 3221102"/>
              <a:gd name="connsiteY11-100" fmla="*/ 324821 h 3221116"/>
              <a:gd name="connsiteX12-101" fmla="*/ 3030464 w 3221102"/>
              <a:gd name="connsiteY12-102" fmla="*/ 2370314 h 3221116"/>
              <a:gd name="connsiteX13-103" fmla="*/ 3004976 w 3221102"/>
              <a:gd name="connsiteY13-104" fmla="*/ 2356675 h 3221116"/>
              <a:gd name="connsiteX14-105" fmla="*/ 2585849 w 3221102"/>
              <a:gd name="connsiteY14-106" fmla="*/ 2588887 h 3221116"/>
              <a:gd name="connsiteX15-107" fmla="*/ 1973374 w 3221102"/>
              <a:gd name="connsiteY15-108" fmla="*/ 2195096 h 3221116"/>
              <a:gd name="connsiteX16-109" fmla="*/ 1390827 w 3221102"/>
              <a:gd name="connsiteY16-110" fmla="*/ 2527630 h 3221116"/>
              <a:gd name="connsiteX17-111" fmla="*/ 783896 w 3221102"/>
              <a:gd name="connsiteY17-112" fmla="*/ 1665044 h 3221116"/>
              <a:gd name="connsiteX18-113" fmla="*/ 1268509 w 3221102"/>
              <a:gd name="connsiteY18-114" fmla="*/ 819983 h 3221116"/>
              <a:gd name="connsiteX19-115" fmla="*/ 1328805 w 3221102"/>
              <a:gd name="connsiteY19-116" fmla="*/ 807930 h 3221116"/>
              <a:gd name="connsiteX20-117" fmla="*/ 1390827 w 3221102"/>
              <a:gd name="connsiteY20-118" fmla="*/ 802457 h 3221116"/>
              <a:gd name="connsiteX21-119" fmla="*/ 1462242 w 3221102"/>
              <a:gd name="connsiteY21-120" fmla="*/ 801708 h 3221116"/>
              <a:gd name="connsiteX22-121" fmla="*/ 1956122 w 3221102"/>
              <a:gd name="connsiteY22-122" fmla="*/ 1110076 h 3221116"/>
              <a:gd name="connsiteX23-123" fmla="*/ 1973374 w 3221102"/>
              <a:gd name="connsiteY23-124" fmla="*/ 875315 h 3221116"/>
              <a:gd name="connsiteX24-125" fmla="*/ 2333414 w 3221102"/>
              <a:gd name="connsiteY24-126" fmla="*/ 875315 h 3221116"/>
              <a:gd name="connsiteX25-127" fmla="*/ 2324788 w 3221102"/>
              <a:gd name="connsiteY25-128" fmla="*/ 2054049 h 3221116"/>
              <a:gd name="connsiteX26-129" fmla="*/ 2661746 w 3221102"/>
              <a:gd name="connsiteY26-130" fmla="*/ 2179658 h 3221116"/>
              <a:gd name="connsiteX27-131" fmla="*/ 2691046 w 3221102"/>
              <a:gd name="connsiteY27-132" fmla="*/ 2188689 h 3221116"/>
              <a:gd name="connsiteX28-133" fmla="*/ 2667011 w 3221102"/>
              <a:gd name="connsiteY28-134" fmla="*/ 2175828 h 3221116"/>
              <a:gd name="connsiteX29-135" fmla="*/ 2332141 w 3221102"/>
              <a:gd name="connsiteY29-136" fmla="*/ 653899 h 3221116"/>
              <a:gd name="connsiteX30-137" fmla="*/ 776764 w 3221102"/>
              <a:gd name="connsiteY30-138" fmla="*/ 749845 h 3221116"/>
              <a:gd name="connsiteX31-139" fmla="*/ 631487 w 3221102"/>
              <a:gd name="connsiteY31-140" fmla="*/ 2301392 h 3221116"/>
              <a:gd name="connsiteX32-141" fmla="*/ 2142017 w 3221102"/>
              <a:gd name="connsiteY32-142" fmla="*/ 2684410 h 3221116"/>
              <a:gd name="connsiteX33-143" fmla="*/ 2324866 w 3221102"/>
              <a:gd name="connsiteY33-144" fmla="*/ 3053856 h 3221116"/>
              <a:gd name="connsiteX34-145" fmla="*/ 294693 w 3221102"/>
              <a:gd name="connsiteY34-146" fmla="*/ 2539075 h 3221116"/>
              <a:gd name="connsiteX35-147" fmla="*/ 489947 w 3221102"/>
              <a:gd name="connsiteY35-148" fmla="*/ 453774 h 3221116"/>
              <a:gd name="connsiteX36-149" fmla="*/ 1651152 w 3221102"/>
              <a:gd name="connsiteY36-150" fmla="*/ 501 h 3221116"/>
              <a:gd name="connsiteX0-151" fmla="*/ 2664630 w 3221102"/>
              <a:gd name="connsiteY0-152" fmla="*/ 2175617 h 3221116"/>
              <a:gd name="connsiteX1-153" fmla="*/ 2658205 w 3221102"/>
              <a:gd name="connsiteY1-154" fmla="*/ 2178566 h 3221116"/>
              <a:gd name="connsiteX2-155" fmla="*/ 2664630 w 3221102"/>
              <a:gd name="connsiteY2-156" fmla="*/ 2175617 h 3221116"/>
              <a:gd name="connsiteX3-157" fmla="*/ 1477043 w 3221102"/>
              <a:gd name="connsiteY3-158" fmla="*/ 1144372 h 3221116"/>
              <a:gd name="connsiteX4-159" fmla="*/ 1409070 w 3221102"/>
              <a:gd name="connsiteY4-160" fmla="*/ 1159393 h 3221116"/>
              <a:gd name="connsiteX5-161" fmla="*/ 1152384 w 3221102"/>
              <a:gd name="connsiteY5-162" fmla="*/ 1703728 h 3221116"/>
              <a:gd name="connsiteX6-163" fmla="*/ 1591651 w 3221102"/>
              <a:gd name="connsiteY6-164" fmla="*/ 2152290 h 3221116"/>
              <a:gd name="connsiteX7-165" fmla="*/ 1850815 w 3221102"/>
              <a:gd name="connsiteY7-166" fmla="*/ 1654259 h 3221116"/>
              <a:gd name="connsiteX8-167" fmla="*/ 1830467 w 3221102"/>
              <a:gd name="connsiteY8-168" fmla="*/ 1515986 h 3221116"/>
              <a:gd name="connsiteX9-169" fmla="*/ 1477043 w 3221102"/>
              <a:gd name="connsiteY9-170" fmla="*/ 1144372 h 3221116"/>
              <a:gd name="connsiteX10-171" fmla="*/ 1651152 w 3221102"/>
              <a:gd name="connsiteY10-172" fmla="*/ 501 h 3221116"/>
              <a:gd name="connsiteX11-173" fmla="*/ 2580395 w 3221102"/>
              <a:gd name="connsiteY11-174" fmla="*/ 324821 h 3221116"/>
              <a:gd name="connsiteX12-175" fmla="*/ 3030464 w 3221102"/>
              <a:gd name="connsiteY12-176" fmla="*/ 2370314 h 3221116"/>
              <a:gd name="connsiteX13-177" fmla="*/ 3004976 w 3221102"/>
              <a:gd name="connsiteY13-178" fmla="*/ 2356675 h 3221116"/>
              <a:gd name="connsiteX14-179" fmla="*/ 2585849 w 3221102"/>
              <a:gd name="connsiteY14-180" fmla="*/ 2588887 h 3221116"/>
              <a:gd name="connsiteX15-181" fmla="*/ 1973374 w 3221102"/>
              <a:gd name="connsiteY15-182" fmla="*/ 2195096 h 3221116"/>
              <a:gd name="connsiteX16-183" fmla="*/ 1390827 w 3221102"/>
              <a:gd name="connsiteY16-184" fmla="*/ 2527630 h 3221116"/>
              <a:gd name="connsiteX17-185" fmla="*/ 783896 w 3221102"/>
              <a:gd name="connsiteY17-186" fmla="*/ 1665044 h 3221116"/>
              <a:gd name="connsiteX18-187" fmla="*/ 1268509 w 3221102"/>
              <a:gd name="connsiteY18-188" fmla="*/ 819983 h 3221116"/>
              <a:gd name="connsiteX19-189" fmla="*/ 1328805 w 3221102"/>
              <a:gd name="connsiteY19-190" fmla="*/ 807930 h 3221116"/>
              <a:gd name="connsiteX20-191" fmla="*/ 1390827 w 3221102"/>
              <a:gd name="connsiteY20-192" fmla="*/ 802457 h 3221116"/>
              <a:gd name="connsiteX21-193" fmla="*/ 1462242 w 3221102"/>
              <a:gd name="connsiteY21-194" fmla="*/ 801708 h 3221116"/>
              <a:gd name="connsiteX22-195" fmla="*/ 1956122 w 3221102"/>
              <a:gd name="connsiteY22-196" fmla="*/ 1110076 h 3221116"/>
              <a:gd name="connsiteX23-197" fmla="*/ 1973374 w 3221102"/>
              <a:gd name="connsiteY23-198" fmla="*/ 875315 h 3221116"/>
              <a:gd name="connsiteX24-199" fmla="*/ 2333414 w 3221102"/>
              <a:gd name="connsiteY24-200" fmla="*/ 875315 h 3221116"/>
              <a:gd name="connsiteX25-201" fmla="*/ 2324788 w 3221102"/>
              <a:gd name="connsiteY25-202" fmla="*/ 2054049 h 3221116"/>
              <a:gd name="connsiteX26-203" fmla="*/ 2661746 w 3221102"/>
              <a:gd name="connsiteY26-204" fmla="*/ 2179658 h 3221116"/>
              <a:gd name="connsiteX27-205" fmla="*/ 2691046 w 3221102"/>
              <a:gd name="connsiteY27-206" fmla="*/ 2188689 h 3221116"/>
              <a:gd name="connsiteX28-207" fmla="*/ 2667011 w 3221102"/>
              <a:gd name="connsiteY28-208" fmla="*/ 2175828 h 3221116"/>
              <a:gd name="connsiteX29-209" fmla="*/ 2332141 w 3221102"/>
              <a:gd name="connsiteY29-210" fmla="*/ 653899 h 3221116"/>
              <a:gd name="connsiteX30-211" fmla="*/ 776764 w 3221102"/>
              <a:gd name="connsiteY30-212" fmla="*/ 749845 h 3221116"/>
              <a:gd name="connsiteX31-213" fmla="*/ 631487 w 3221102"/>
              <a:gd name="connsiteY31-214" fmla="*/ 2301392 h 3221116"/>
              <a:gd name="connsiteX32-215" fmla="*/ 2142017 w 3221102"/>
              <a:gd name="connsiteY32-216" fmla="*/ 2684410 h 3221116"/>
              <a:gd name="connsiteX33-217" fmla="*/ 2324866 w 3221102"/>
              <a:gd name="connsiteY33-218" fmla="*/ 3053856 h 3221116"/>
              <a:gd name="connsiteX34-219" fmla="*/ 294693 w 3221102"/>
              <a:gd name="connsiteY34-220" fmla="*/ 2539075 h 3221116"/>
              <a:gd name="connsiteX35-221" fmla="*/ 489947 w 3221102"/>
              <a:gd name="connsiteY35-222" fmla="*/ 453774 h 3221116"/>
              <a:gd name="connsiteX36-223" fmla="*/ 1651152 w 3221102"/>
              <a:gd name="connsiteY36-224" fmla="*/ 501 h 3221116"/>
              <a:gd name="connsiteX0-225" fmla="*/ 2664630 w 3221102"/>
              <a:gd name="connsiteY0-226" fmla="*/ 2175617 h 3221116"/>
              <a:gd name="connsiteX1-227" fmla="*/ 2658205 w 3221102"/>
              <a:gd name="connsiteY1-228" fmla="*/ 2178566 h 3221116"/>
              <a:gd name="connsiteX2-229" fmla="*/ 2664630 w 3221102"/>
              <a:gd name="connsiteY2-230" fmla="*/ 2175617 h 3221116"/>
              <a:gd name="connsiteX3-231" fmla="*/ 1477043 w 3221102"/>
              <a:gd name="connsiteY3-232" fmla="*/ 1144372 h 3221116"/>
              <a:gd name="connsiteX4-233" fmla="*/ 1409070 w 3221102"/>
              <a:gd name="connsiteY4-234" fmla="*/ 1159393 h 3221116"/>
              <a:gd name="connsiteX5-235" fmla="*/ 1152384 w 3221102"/>
              <a:gd name="connsiteY5-236" fmla="*/ 1703728 h 3221116"/>
              <a:gd name="connsiteX6-237" fmla="*/ 1591651 w 3221102"/>
              <a:gd name="connsiteY6-238" fmla="*/ 2152290 h 3221116"/>
              <a:gd name="connsiteX7-239" fmla="*/ 1850815 w 3221102"/>
              <a:gd name="connsiteY7-240" fmla="*/ 1654259 h 3221116"/>
              <a:gd name="connsiteX8-241" fmla="*/ 1830467 w 3221102"/>
              <a:gd name="connsiteY8-242" fmla="*/ 1515986 h 3221116"/>
              <a:gd name="connsiteX9-243" fmla="*/ 1477043 w 3221102"/>
              <a:gd name="connsiteY9-244" fmla="*/ 1144372 h 3221116"/>
              <a:gd name="connsiteX10-245" fmla="*/ 1651152 w 3221102"/>
              <a:gd name="connsiteY10-246" fmla="*/ 501 h 3221116"/>
              <a:gd name="connsiteX11-247" fmla="*/ 2580395 w 3221102"/>
              <a:gd name="connsiteY11-248" fmla="*/ 324821 h 3221116"/>
              <a:gd name="connsiteX12-249" fmla="*/ 3030464 w 3221102"/>
              <a:gd name="connsiteY12-250" fmla="*/ 2370314 h 3221116"/>
              <a:gd name="connsiteX13-251" fmla="*/ 3004976 w 3221102"/>
              <a:gd name="connsiteY13-252" fmla="*/ 2356675 h 3221116"/>
              <a:gd name="connsiteX14-253" fmla="*/ 2585849 w 3221102"/>
              <a:gd name="connsiteY14-254" fmla="*/ 2588887 h 3221116"/>
              <a:gd name="connsiteX15-255" fmla="*/ 1973374 w 3221102"/>
              <a:gd name="connsiteY15-256" fmla="*/ 2195096 h 3221116"/>
              <a:gd name="connsiteX16-257" fmla="*/ 1390827 w 3221102"/>
              <a:gd name="connsiteY16-258" fmla="*/ 2527630 h 3221116"/>
              <a:gd name="connsiteX17-259" fmla="*/ 783896 w 3221102"/>
              <a:gd name="connsiteY17-260" fmla="*/ 1665044 h 3221116"/>
              <a:gd name="connsiteX18-261" fmla="*/ 1268509 w 3221102"/>
              <a:gd name="connsiteY18-262" fmla="*/ 819983 h 3221116"/>
              <a:gd name="connsiteX19-263" fmla="*/ 1328805 w 3221102"/>
              <a:gd name="connsiteY19-264" fmla="*/ 807930 h 3221116"/>
              <a:gd name="connsiteX20-265" fmla="*/ 1390827 w 3221102"/>
              <a:gd name="connsiteY20-266" fmla="*/ 802457 h 3221116"/>
              <a:gd name="connsiteX21-267" fmla="*/ 1462242 w 3221102"/>
              <a:gd name="connsiteY21-268" fmla="*/ 801708 h 3221116"/>
              <a:gd name="connsiteX22-269" fmla="*/ 1956122 w 3221102"/>
              <a:gd name="connsiteY22-270" fmla="*/ 1110076 h 3221116"/>
              <a:gd name="connsiteX23-271" fmla="*/ 1973374 w 3221102"/>
              <a:gd name="connsiteY23-272" fmla="*/ 875315 h 3221116"/>
              <a:gd name="connsiteX24-273" fmla="*/ 2333414 w 3221102"/>
              <a:gd name="connsiteY24-274" fmla="*/ 875315 h 3221116"/>
              <a:gd name="connsiteX25-275" fmla="*/ 2324788 w 3221102"/>
              <a:gd name="connsiteY25-276" fmla="*/ 2054049 h 3221116"/>
              <a:gd name="connsiteX26-277" fmla="*/ 2661746 w 3221102"/>
              <a:gd name="connsiteY26-278" fmla="*/ 2179658 h 3221116"/>
              <a:gd name="connsiteX27-279" fmla="*/ 2691046 w 3221102"/>
              <a:gd name="connsiteY27-280" fmla="*/ 2188689 h 3221116"/>
              <a:gd name="connsiteX28-281" fmla="*/ 2667011 w 3221102"/>
              <a:gd name="connsiteY28-282" fmla="*/ 2175828 h 3221116"/>
              <a:gd name="connsiteX29-283" fmla="*/ 2332141 w 3221102"/>
              <a:gd name="connsiteY29-284" fmla="*/ 653899 h 3221116"/>
              <a:gd name="connsiteX30-285" fmla="*/ 776764 w 3221102"/>
              <a:gd name="connsiteY30-286" fmla="*/ 749845 h 3221116"/>
              <a:gd name="connsiteX31-287" fmla="*/ 631487 w 3221102"/>
              <a:gd name="connsiteY31-288" fmla="*/ 2301392 h 3221116"/>
              <a:gd name="connsiteX32-289" fmla="*/ 2142017 w 3221102"/>
              <a:gd name="connsiteY32-290" fmla="*/ 2684410 h 3221116"/>
              <a:gd name="connsiteX33-291" fmla="*/ 2324866 w 3221102"/>
              <a:gd name="connsiteY33-292" fmla="*/ 3053856 h 3221116"/>
              <a:gd name="connsiteX34-293" fmla="*/ 294693 w 3221102"/>
              <a:gd name="connsiteY34-294" fmla="*/ 2539075 h 3221116"/>
              <a:gd name="connsiteX35-295" fmla="*/ 489947 w 3221102"/>
              <a:gd name="connsiteY35-296" fmla="*/ 453774 h 3221116"/>
              <a:gd name="connsiteX36-297" fmla="*/ 1651152 w 3221102"/>
              <a:gd name="connsiteY36-298" fmla="*/ 501 h 3221116"/>
              <a:gd name="connsiteX0-299" fmla="*/ 2664630 w 3221102"/>
              <a:gd name="connsiteY0-300" fmla="*/ 2175617 h 3221116"/>
              <a:gd name="connsiteX1-301" fmla="*/ 2658205 w 3221102"/>
              <a:gd name="connsiteY1-302" fmla="*/ 2178566 h 3221116"/>
              <a:gd name="connsiteX2-303" fmla="*/ 2664630 w 3221102"/>
              <a:gd name="connsiteY2-304" fmla="*/ 2175617 h 3221116"/>
              <a:gd name="connsiteX3-305" fmla="*/ 1477043 w 3221102"/>
              <a:gd name="connsiteY3-306" fmla="*/ 1144372 h 3221116"/>
              <a:gd name="connsiteX4-307" fmla="*/ 1409070 w 3221102"/>
              <a:gd name="connsiteY4-308" fmla="*/ 1159393 h 3221116"/>
              <a:gd name="connsiteX5-309" fmla="*/ 1152384 w 3221102"/>
              <a:gd name="connsiteY5-310" fmla="*/ 1703728 h 3221116"/>
              <a:gd name="connsiteX6-311" fmla="*/ 1514013 w 3221102"/>
              <a:gd name="connsiteY6-312" fmla="*/ 2152290 h 3221116"/>
              <a:gd name="connsiteX7-313" fmla="*/ 1850815 w 3221102"/>
              <a:gd name="connsiteY7-314" fmla="*/ 1654259 h 3221116"/>
              <a:gd name="connsiteX8-315" fmla="*/ 1830467 w 3221102"/>
              <a:gd name="connsiteY8-316" fmla="*/ 1515986 h 3221116"/>
              <a:gd name="connsiteX9-317" fmla="*/ 1477043 w 3221102"/>
              <a:gd name="connsiteY9-318" fmla="*/ 1144372 h 3221116"/>
              <a:gd name="connsiteX10-319" fmla="*/ 1651152 w 3221102"/>
              <a:gd name="connsiteY10-320" fmla="*/ 501 h 3221116"/>
              <a:gd name="connsiteX11-321" fmla="*/ 2580395 w 3221102"/>
              <a:gd name="connsiteY11-322" fmla="*/ 324821 h 3221116"/>
              <a:gd name="connsiteX12-323" fmla="*/ 3030464 w 3221102"/>
              <a:gd name="connsiteY12-324" fmla="*/ 2370314 h 3221116"/>
              <a:gd name="connsiteX13-325" fmla="*/ 3004976 w 3221102"/>
              <a:gd name="connsiteY13-326" fmla="*/ 2356675 h 3221116"/>
              <a:gd name="connsiteX14-327" fmla="*/ 2585849 w 3221102"/>
              <a:gd name="connsiteY14-328" fmla="*/ 2588887 h 3221116"/>
              <a:gd name="connsiteX15-329" fmla="*/ 1973374 w 3221102"/>
              <a:gd name="connsiteY15-330" fmla="*/ 2195096 h 3221116"/>
              <a:gd name="connsiteX16-331" fmla="*/ 1390827 w 3221102"/>
              <a:gd name="connsiteY16-332" fmla="*/ 2527630 h 3221116"/>
              <a:gd name="connsiteX17-333" fmla="*/ 783896 w 3221102"/>
              <a:gd name="connsiteY17-334" fmla="*/ 1665044 h 3221116"/>
              <a:gd name="connsiteX18-335" fmla="*/ 1268509 w 3221102"/>
              <a:gd name="connsiteY18-336" fmla="*/ 819983 h 3221116"/>
              <a:gd name="connsiteX19-337" fmla="*/ 1328805 w 3221102"/>
              <a:gd name="connsiteY19-338" fmla="*/ 807930 h 3221116"/>
              <a:gd name="connsiteX20-339" fmla="*/ 1390827 w 3221102"/>
              <a:gd name="connsiteY20-340" fmla="*/ 802457 h 3221116"/>
              <a:gd name="connsiteX21-341" fmla="*/ 1462242 w 3221102"/>
              <a:gd name="connsiteY21-342" fmla="*/ 801708 h 3221116"/>
              <a:gd name="connsiteX22-343" fmla="*/ 1956122 w 3221102"/>
              <a:gd name="connsiteY22-344" fmla="*/ 1110076 h 3221116"/>
              <a:gd name="connsiteX23-345" fmla="*/ 1973374 w 3221102"/>
              <a:gd name="connsiteY23-346" fmla="*/ 875315 h 3221116"/>
              <a:gd name="connsiteX24-347" fmla="*/ 2333414 w 3221102"/>
              <a:gd name="connsiteY24-348" fmla="*/ 875315 h 3221116"/>
              <a:gd name="connsiteX25-349" fmla="*/ 2324788 w 3221102"/>
              <a:gd name="connsiteY25-350" fmla="*/ 2054049 h 3221116"/>
              <a:gd name="connsiteX26-351" fmla="*/ 2661746 w 3221102"/>
              <a:gd name="connsiteY26-352" fmla="*/ 2179658 h 3221116"/>
              <a:gd name="connsiteX27-353" fmla="*/ 2691046 w 3221102"/>
              <a:gd name="connsiteY27-354" fmla="*/ 2188689 h 3221116"/>
              <a:gd name="connsiteX28-355" fmla="*/ 2667011 w 3221102"/>
              <a:gd name="connsiteY28-356" fmla="*/ 2175828 h 3221116"/>
              <a:gd name="connsiteX29-357" fmla="*/ 2332141 w 3221102"/>
              <a:gd name="connsiteY29-358" fmla="*/ 653899 h 3221116"/>
              <a:gd name="connsiteX30-359" fmla="*/ 776764 w 3221102"/>
              <a:gd name="connsiteY30-360" fmla="*/ 749845 h 3221116"/>
              <a:gd name="connsiteX31-361" fmla="*/ 631487 w 3221102"/>
              <a:gd name="connsiteY31-362" fmla="*/ 2301392 h 3221116"/>
              <a:gd name="connsiteX32-363" fmla="*/ 2142017 w 3221102"/>
              <a:gd name="connsiteY32-364" fmla="*/ 2684410 h 3221116"/>
              <a:gd name="connsiteX33-365" fmla="*/ 2324866 w 3221102"/>
              <a:gd name="connsiteY33-366" fmla="*/ 3053856 h 3221116"/>
              <a:gd name="connsiteX34-367" fmla="*/ 294693 w 3221102"/>
              <a:gd name="connsiteY34-368" fmla="*/ 2539075 h 3221116"/>
              <a:gd name="connsiteX35-369" fmla="*/ 489947 w 3221102"/>
              <a:gd name="connsiteY35-370" fmla="*/ 453774 h 3221116"/>
              <a:gd name="connsiteX36-371" fmla="*/ 1651152 w 3221102"/>
              <a:gd name="connsiteY36-372" fmla="*/ 501 h 3221116"/>
              <a:gd name="connsiteX0-373" fmla="*/ 2664630 w 3221102"/>
              <a:gd name="connsiteY0-374" fmla="*/ 2175617 h 3221116"/>
              <a:gd name="connsiteX1-375" fmla="*/ 2658205 w 3221102"/>
              <a:gd name="connsiteY1-376" fmla="*/ 2178566 h 3221116"/>
              <a:gd name="connsiteX2-377" fmla="*/ 2664630 w 3221102"/>
              <a:gd name="connsiteY2-378" fmla="*/ 2175617 h 3221116"/>
              <a:gd name="connsiteX3-379" fmla="*/ 1477043 w 3221102"/>
              <a:gd name="connsiteY3-380" fmla="*/ 1144372 h 3221116"/>
              <a:gd name="connsiteX4-381" fmla="*/ 1409070 w 3221102"/>
              <a:gd name="connsiteY4-382" fmla="*/ 1159393 h 3221116"/>
              <a:gd name="connsiteX5-383" fmla="*/ 1152384 w 3221102"/>
              <a:gd name="connsiteY5-384" fmla="*/ 1703728 h 3221116"/>
              <a:gd name="connsiteX6-385" fmla="*/ 1514013 w 3221102"/>
              <a:gd name="connsiteY6-386" fmla="*/ 2152290 h 3221116"/>
              <a:gd name="connsiteX7-387" fmla="*/ 1850815 w 3221102"/>
              <a:gd name="connsiteY7-388" fmla="*/ 1654259 h 3221116"/>
              <a:gd name="connsiteX8-389" fmla="*/ 1830467 w 3221102"/>
              <a:gd name="connsiteY8-390" fmla="*/ 1515986 h 3221116"/>
              <a:gd name="connsiteX9-391" fmla="*/ 1477043 w 3221102"/>
              <a:gd name="connsiteY9-392" fmla="*/ 1144372 h 3221116"/>
              <a:gd name="connsiteX10-393" fmla="*/ 1651152 w 3221102"/>
              <a:gd name="connsiteY10-394" fmla="*/ 501 h 3221116"/>
              <a:gd name="connsiteX11-395" fmla="*/ 2580395 w 3221102"/>
              <a:gd name="connsiteY11-396" fmla="*/ 324821 h 3221116"/>
              <a:gd name="connsiteX12-397" fmla="*/ 3030464 w 3221102"/>
              <a:gd name="connsiteY12-398" fmla="*/ 2370314 h 3221116"/>
              <a:gd name="connsiteX13-399" fmla="*/ 3004976 w 3221102"/>
              <a:gd name="connsiteY13-400" fmla="*/ 2356675 h 3221116"/>
              <a:gd name="connsiteX14-401" fmla="*/ 2585849 w 3221102"/>
              <a:gd name="connsiteY14-402" fmla="*/ 2588887 h 3221116"/>
              <a:gd name="connsiteX15-403" fmla="*/ 1973374 w 3221102"/>
              <a:gd name="connsiteY15-404" fmla="*/ 2195096 h 3221116"/>
              <a:gd name="connsiteX16-405" fmla="*/ 1390827 w 3221102"/>
              <a:gd name="connsiteY16-406" fmla="*/ 2527630 h 3221116"/>
              <a:gd name="connsiteX17-407" fmla="*/ 783896 w 3221102"/>
              <a:gd name="connsiteY17-408" fmla="*/ 1665044 h 3221116"/>
              <a:gd name="connsiteX18-409" fmla="*/ 1268509 w 3221102"/>
              <a:gd name="connsiteY18-410" fmla="*/ 819983 h 3221116"/>
              <a:gd name="connsiteX19-411" fmla="*/ 1328805 w 3221102"/>
              <a:gd name="connsiteY19-412" fmla="*/ 807930 h 3221116"/>
              <a:gd name="connsiteX20-413" fmla="*/ 1390827 w 3221102"/>
              <a:gd name="connsiteY20-414" fmla="*/ 802457 h 3221116"/>
              <a:gd name="connsiteX21-415" fmla="*/ 1462242 w 3221102"/>
              <a:gd name="connsiteY21-416" fmla="*/ 801708 h 3221116"/>
              <a:gd name="connsiteX22-417" fmla="*/ 1956122 w 3221102"/>
              <a:gd name="connsiteY22-418" fmla="*/ 1110076 h 3221116"/>
              <a:gd name="connsiteX23-419" fmla="*/ 1973374 w 3221102"/>
              <a:gd name="connsiteY23-420" fmla="*/ 875315 h 3221116"/>
              <a:gd name="connsiteX24-421" fmla="*/ 2333414 w 3221102"/>
              <a:gd name="connsiteY24-422" fmla="*/ 875315 h 3221116"/>
              <a:gd name="connsiteX25-423" fmla="*/ 2324788 w 3221102"/>
              <a:gd name="connsiteY25-424" fmla="*/ 2054049 h 3221116"/>
              <a:gd name="connsiteX26-425" fmla="*/ 2661746 w 3221102"/>
              <a:gd name="connsiteY26-426" fmla="*/ 2179658 h 3221116"/>
              <a:gd name="connsiteX27-427" fmla="*/ 2691046 w 3221102"/>
              <a:gd name="connsiteY27-428" fmla="*/ 2188689 h 3221116"/>
              <a:gd name="connsiteX28-429" fmla="*/ 2667011 w 3221102"/>
              <a:gd name="connsiteY28-430" fmla="*/ 2175828 h 3221116"/>
              <a:gd name="connsiteX29-431" fmla="*/ 2332141 w 3221102"/>
              <a:gd name="connsiteY29-432" fmla="*/ 653899 h 3221116"/>
              <a:gd name="connsiteX30-433" fmla="*/ 776764 w 3221102"/>
              <a:gd name="connsiteY30-434" fmla="*/ 749845 h 3221116"/>
              <a:gd name="connsiteX31-435" fmla="*/ 631487 w 3221102"/>
              <a:gd name="connsiteY31-436" fmla="*/ 2301392 h 3221116"/>
              <a:gd name="connsiteX32-437" fmla="*/ 2142017 w 3221102"/>
              <a:gd name="connsiteY32-438" fmla="*/ 2684410 h 3221116"/>
              <a:gd name="connsiteX33-439" fmla="*/ 2324866 w 3221102"/>
              <a:gd name="connsiteY33-440" fmla="*/ 3053856 h 3221116"/>
              <a:gd name="connsiteX34-441" fmla="*/ 294693 w 3221102"/>
              <a:gd name="connsiteY34-442" fmla="*/ 2539075 h 3221116"/>
              <a:gd name="connsiteX35-443" fmla="*/ 489947 w 3221102"/>
              <a:gd name="connsiteY35-444" fmla="*/ 453774 h 3221116"/>
              <a:gd name="connsiteX36-445" fmla="*/ 1651152 w 3221102"/>
              <a:gd name="connsiteY36-446" fmla="*/ 501 h 3221116"/>
              <a:gd name="connsiteX0-447" fmla="*/ 2664630 w 3221102"/>
              <a:gd name="connsiteY0-448" fmla="*/ 2175617 h 3221116"/>
              <a:gd name="connsiteX1-449" fmla="*/ 2658205 w 3221102"/>
              <a:gd name="connsiteY1-450" fmla="*/ 2178566 h 3221116"/>
              <a:gd name="connsiteX2-451" fmla="*/ 2664630 w 3221102"/>
              <a:gd name="connsiteY2-452" fmla="*/ 2175617 h 3221116"/>
              <a:gd name="connsiteX3-453" fmla="*/ 1477043 w 3221102"/>
              <a:gd name="connsiteY3-454" fmla="*/ 1144372 h 3221116"/>
              <a:gd name="connsiteX4-455" fmla="*/ 1409070 w 3221102"/>
              <a:gd name="connsiteY4-456" fmla="*/ 1159393 h 3221116"/>
              <a:gd name="connsiteX5-457" fmla="*/ 1152384 w 3221102"/>
              <a:gd name="connsiteY5-458" fmla="*/ 1703728 h 3221116"/>
              <a:gd name="connsiteX6-459" fmla="*/ 1514013 w 3221102"/>
              <a:gd name="connsiteY6-460" fmla="*/ 2152290 h 3221116"/>
              <a:gd name="connsiteX7-461" fmla="*/ 1850815 w 3221102"/>
              <a:gd name="connsiteY7-462" fmla="*/ 1654259 h 3221116"/>
              <a:gd name="connsiteX8-463" fmla="*/ 1830467 w 3221102"/>
              <a:gd name="connsiteY8-464" fmla="*/ 1515986 h 3221116"/>
              <a:gd name="connsiteX9-465" fmla="*/ 1477043 w 3221102"/>
              <a:gd name="connsiteY9-466" fmla="*/ 1144372 h 3221116"/>
              <a:gd name="connsiteX10-467" fmla="*/ 1651152 w 3221102"/>
              <a:gd name="connsiteY10-468" fmla="*/ 501 h 3221116"/>
              <a:gd name="connsiteX11-469" fmla="*/ 2580395 w 3221102"/>
              <a:gd name="connsiteY11-470" fmla="*/ 324821 h 3221116"/>
              <a:gd name="connsiteX12-471" fmla="*/ 3030464 w 3221102"/>
              <a:gd name="connsiteY12-472" fmla="*/ 2370314 h 3221116"/>
              <a:gd name="connsiteX13-473" fmla="*/ 2585849 w 3221102"/>
              <a:gd name="connsiteY13-474" fmla="*/ 2588887 h 3221116"/>
              <a:gd name="connsiteX14-475" fmla="*/ 1973374 w 3221102"/>
              <a:gd name="connsiteY14-476" fmla="*/ 2195096 h 3221116"/>
              <a:gd name="connsiteX15-477" fmla="*/ 1390827 w 3221102"/>
              <a:gd name="connsiteY15-478" fmla="*/ 2527630 h 3221116"/>
              <a:gd name="connsiteX16-479" fmla="*/ 783896 w 3221102"/>
              <a:gd name="connsiteY16-480" fmla="*/ 1665044 h 3221116"/>
              <a:gd name="connsiteX17-481" fmla="*/ 1268509 w 3221102"/>
              <a:gd name="connsiteY17-482" fmla="*/ 819983 h 3221116"/>
              <a:gd name="connsiteX18-483" fmla="*/ 1328805 w 3221102"/>
              <a:gd name="connsiteY18-484" fmla="*/ 807930 h 3221116"/>
              <a:gd name="connsiteX19-485" fmla="*/ 1390827 w 3221102"/>
              <a:gd name="connsiteY19-486" fmla="*/ 802457 h 3221116"/>
              <a:gd name="connsiteX20-487" fmla="*/ 1462242 w 3221102"/>
              <a:gd name="connsiteY20-488" fmla="*/ 801708 h 3221116"/>
              <a:gd name="connsiteX21-489" fmla="*/ 1956122 w 3221102"/>
              <a:gd name="connsiteY21-490" fmla="*/ 1110076 h 3221116"/>
              <a:gd name="connsiteX22-491" fmla="*/ 1973374 w 3221102"/>
              <a:gd name="connsiteY22-492" fmla="*/ 875315 h 3221116"/>
              <a:gd name="connsiteX23-493" fmla="*/ 2333414 w 3221102"/>
              <a:gd name="connsiteY23-494" fmla="*/ 875315 h 3221116"/>
              <a:gd name="connsiteX24-495" fmla="*/ 2324788 w 3221102"/>
              <a:gd name="connsiteY24-496" fmla="*/ 2054049 h 3221116"/>
              <a:gd name="connsiteX25-497" fmla="*/ 2661746 w 3221102"/>
              <a:gd name="connsiteY25-498" fmla="*/ 2179658 h 3221116"/>
              <a:gd name="connsiteX26-499" fmla="*/ 2691046 w 3221102"/>
              <a:gd name="connsiteY26-500" fmla="*/ 2188689 h 3221116"/>
              <a:gd name="connsiteX27-501" fmla="*/ 2667011 w 3221102"/>
              <a:gd name="connsiteY27-502" fmla="*/ 2175828 h 3221116"/>
              <a:gd name="connsiteX28-503" fmla="*/ 2332141 w 3221102"/>
              <a:gd name="connsiteY28-504" fmla="*/ 653899 h 3221116"/>
              <a:gd name="connsiteX29-505" fmla="*/ 776764 w 3221102"/>
              <a:gd name="connsiteY29-506" fmla="*/ 749845 h 3221116"/>
              <a:gd name="connsiteX30-507" fmla="*/ 631487 w 3221102"/>
              <a:gd name="connsiteY30-508" fmla="*/ 2301392 h 3221116"/>
              <a:gd name="connsiteX31-509" fmla="*/ 2142017 w 3221102"/>
              <a:gd name="connsiteY31-510" fmla="*/ 2684410 h 3221116"/>
              <a:gd name="connsiteX32-511" fmla="*/ 2324866 w 3221102"/>
              <a:gd name="connsiteY32-512" fmla="*/ 3053856 h 3221116"/>
              <a:gd name="connsiteX33-513" fmla="*/ 294693 w 3221102"/>
              <a:gd name="connsiteY33-514" fmla="*/ 2539075 h 3221116"/>
              <a:gd name="connsiteX34-515" fmla="*/ 489947 w 3221102"/>
              <a:gd name="connsiteY34-516" fmla="*/ 453774 h 3221116"/>
              <a:gd name="connsiteX35-517" fmla="*/ 1651152 w 3221102"/>
              <a:gd name="connsiteY35-518" fmla="*/ 501 h 3221116"/>
              <a:gd name="connsiteX0-519" fmla="*/ 2664630 w 3221102"/>
              <a:gd name="connsiteY0-520" fmla="*/ 2175617 h 3221116"/>
              <a:gd name="connsiteX1-521" fmla="*/ 2658205 w 3221102"/>
              <a:gd name="connsiteY1-522" fmla="*/ 2178566 h 3221116"/>
              <a:gd name="connsiteX2-523" fmla="*/ 2664630 w 3221102"/>
              <a:gd name="connsiteY2-524" fmla="*/ 2175617 h 3221116"/>
              <a:gd name="connsiteX3-525" fmla="*/ 1477043 w 3221102"/>
              <a:gd name="connsiteY3-526" fmla="*/ 1144372 h 3221116"/>
              <a:gd name="connsiteX4-527" fmla="*/ 1409070 w 3221102"/>
              <a:gd name="connsiteY4-528" fmla="*/ 1159393 h 3221116"/>
              <a:gd name="connsiteX5-529" fmla="*/ 1152384 w 3221102"/>
              <a:gd name="connsiteY5-530" fmla="*/ 1703728 h 3221116"/>
              <a:gd name="connsiteX6-531" fmla="*/ 1514013 w 3221102"/>
              <a:gd name="connsiteY6-532" fmla="*/ 2152290 h 3221116"/>
              <a:gd name="connsiteX7-533" fmla="*/ 1850815 w 3221102"/>
              <a:gd name="connsiteY7-534" fmla="*/ 1654259 h 3221116"/>
              <a:gd name="connsiteX8-535" fmla="*/ 1830467 w 3221102"/>
              <a:gd name="connsiteY8-536" fmla="*/ 1515986 h 3221116"/>
              <a:gd name="connsiteX9-537" fmla="*/ 1477043 w 3221102"/>
              <a:gd name="connsiteY9-538" fmla="*/ 1144372 h 3221116"/>
              <a:gd name="connsiteX10-539" fmla="*/ 1651152 w 3221102"/>
              <a:gd name="connsiteY10-540" fmla="*/ 501 h 3221116"/>
              <a:gd name="connsiteX11-541" fmla="*/ 2580395 w 3221102"/>
              <a:gd name="connsiteY11-542" fmla="*/ 324821 h 3221116"/>
              <a:gd name="connsiteX12-543" fmla="*/ 3030464 w 3221102"/>
              <a:gd name="connsiteY12-544" fmla="*/ 2370314 h 3221116"/>
              <a:gd name="connsiteX13-545" fmla="*/ 2585849 w 3221102"/>
              <a:gd name="connsiteY13-546" fmla="*/ 2588887 h 3221116"/>
              <a:gd name="connsiteX14-547" fmla="*/ 1973374 w 3221102"/>
              <a:gd name="connsiteY14-548" fmla="*/ 2195096 h 3221116"/>
              <a:gd name="connsiteX15-549" fmla="*/ 1390827 w 3221102"/>
              <a:gd name="connsiteY15-550" fmla="*/ 2527630 h 3221116"/>
              <a:gd name="connsiteX16-551" fmla="*/ 783896 w 3221102"/>
              <a:gd name="connsiteY16-552" fmla="*/ 1665044 h 3221116"/>
              <a:gd name="connsiteX17-553" fmla="*/ 1268509 w 3221102"/>
              <a:gd name="connsiteY17-554" fmla="*/ 819983 h 3221116"/>
              <a:gd name="connsiteX18-555" fmla="*/ 1328805 w 3221102"/>
              <a:gd name="connsiteY18-556" fmla="*/ 807930 h 3221116"/>
              <a:gd name="connsiteX19-557" fmla="*/ 1390827 w 3221102"/>
              <a:gd name="connsiteY19-558" fmla="*/ 802457 h 3221116"/>
              <a:gd name="connsiteX20-559" fmla="*/ 1462242 w 3221102"/>
              <a:gd name="connsiteY20-560" fmla="*/ 801708 h 3221116"/>
              <a:gd name="connsiteX21-561" fmla="*/ 1956122 w 3221102"/>
              <a:gd name="connsiteY21-562" fmla="*/ 1110076 h 3221116"/>
              <a:gd name="connsiteX22-563" fmla="*/ 1973374 w 3221102"/>
              <a:gd name="connsiteY22-564" fmla="*/ 875315 h 3221116"/>
              <a:gd name="connsiteX23-565" fmla="*/ 2333414 w 3221102"/>
              <a:gd name="connsiteY23-566" fmla="*/ 875315 h 3221116"/>
              <a:gd name="connsiteX24-567" fmla="*/ 2324788 w 3221102"/>
              <a:gd name="connsiteY24-568" fmla="*/ 2054049 h 3221116"/>
              <a:gd name="connsiteX25-569" fmla="*/ 2661746 w 3221102"/>
              <a:gd name="connsiteY25-570" fmla="*/ 2179658 h 3221116"/>
              <a:gd name="connsiteX26-571" fmla="*/ 2691046 w 3221102"/>
              <a:gd name="connsiteY26-572" fmla="*/ 2188689 h 3221116"/>
              <a:gd name="connsiteX27-573" fmla="*/ 2667011 w 3221102"/>
              <a:gd name="connsiteY27-574" fmla="*/ 2175828 h 3221116"/>
              <a:gd name="connsiteX28-575" fmla="*/ 2332141 w 3221102"/>
              <a:gd name="connsiteY28-576" fmla="*/ 653899 h 3221116"/>
              <a:gd name="connsiteX29-577" fmla="*/ 776764 w 3221102"/>
              <a:gd name="connsiteY29-578" fmla="*/ 749845 h 3221116"/>
              <a:gd name="connsiteX30-579" fmla="*/ 631487 w 3221102"/>
              <a:gd name="connsiteY30-580" fmla="*/ 2301392 h 3221116"/>
              <a:gd name="connsiteX31-581" fmla="*/ 2142017 w 3221102"/>
              <a:gd name="connsiteY31-582" fmla="*/ 2684410 h 3221116"/>
              <a:gd name="connsiteX32-583" fmla="*/ 2324866 w 3221102"/>
              <a:gd name="connsiteY32-584" fmla="*/ 3053856 h 3221116"/>
              <a:gd name="connsiteX33-585" fmla="*/ 294693 w 3221102"/>
              <a:gd name="connsiteY33-586" fmla="*/ 2539075 h 3221116"/>
              <a:gd name="connsiteX34-587" fmla="*/ 489947 w 3221102"/>
              <a:gd name="connsiteY34-588" fmla="*/ 453774 h 3221116"/>
              <a:gd name="connsiteX35-589" fmla="*/ 1651152 w 3221102"/>
              <a:gd name="connsiteY35-590" fmla="*/ 501 h 3221116"/>
              <a:gd name="connsiteX0-591" fmla="*/ 2664630 w 3221102"/>
              <a:gd name="connsiteY0-592" fmla="*/ 2175617 h 3221116"/>
              <a:gd name="connsiteX1-593" fmla="*/ 2658205 w 3221102"/>
              <a:gd name="connsiteY1-594" fmla="*/ 2178566 h 3221116"/>
              <a:gd name="connsiteX2-595" fmla="*/ 2664630 w 3221102"/>
              <a:gd name="connsiteY2-596" fmla="*/ 2175617 h 3221116"/>
              <a:gd name="connsiteX3-597" fmla="*/ 1477043 w 3221102"/>
              <a:gd name="connsiteY3-598" fmla="*/ 1144372 h 3221116"/>
              <a:gd name="connsiteX4-599" fmla="*/ 1409070 w 3221102"/>
              <a:gd name="connsiteY4-600" fmla="*/ 1159393 h 3221116"/>
              <a:gd name="connsiteX5-601" fmla="*/ 1152384 w 3221102"/>
              <a:gd name="connsiteY5-602" fmla="*/ 1703728 h 3221116"/>
              <a:gd name="connsiteX6-603" fmla="*/ 1514013 w 3221102"/>
              <a:gd name="connsiteY6-604" fmla="*/ 2152290 h 3221116"/>
              <a:gd name="connsiteX7-605" fmla="*/ 1850815 w 3221102"/>
              <a:gd name="connsiteY7-606" fmla="*/ 1654259 h 3221116"/>
              <a:gd name="connsiteX8-607" fmla="*/ 1830467 w 3221102"/>
              <a:gd name="connsiteY8-608" fmla="*/ 1515986 h 3221116"/>
              <a:gd name="connsiteX9-609" fmla="*/ 1477043 w 3221102"/>
              <a:gd name="connsiteY9-610" fmla="*/ 1144372 h 3221116"/>
              <a:gd name="connsiteX10-611" fmla="*/ 1651152 w 3221102"/>
              <a:gd name="connsiteY10-612" fmla="*/ 501 h 3221116"/>
              <a:gd name="connsiteX11-613" fmla="*/ 2580395 w 3221102"/>
              <a:gd name="connsiteY11-614" fmla="*/ 324821 h 3221116"/>
              <a:gd name="connsiteX12-615" fmla="*/ 3030464 w 3221102"/>
              <a:gd name="connsiteY12-616" fmla="*/ 2370314 h 3221116"/>
              <a:gd name="connsiteX13-617" fmla="*/ 2585849 w 3221102"/>
              <a:gd name="connsiteY13-618" fmla="*/ 2588887 h 3221116"/>
              <a:gd name="connsiteX14-619" fmla="*/ 1973374 w 3221102"/>
              <a:gd name="connsiteY14-620" fmla="*/ 2195096 h 3221116"/>
              <a:gd name="connsiteX15-621" fmla="*/ 1390827 w 3221102"/>
              <a:gd name="connsiteY15-622" fmla="*/ 2527630 h 3221116"/>
              <a:gd name="connsiteX16-623" fmla="*/ 783896 w 3221102"/>
              <a:gd name="connsiteY16-624" fmla="*/ 1665044 h 3221116"/>
              <a:gd name="connsiteX17-625" fmla="*/ 1268509 w 3221102"/>
              <a:gd name="connsiteY17-626" fmla="*/ 819983 h 3221116"/>
              <a:gd name="connsiteX18-627" fmla="*/ 1328805 w 3221102"/>
              <a:gd name="connsiteY18-628" fmla="*/ 807930 h 3221116"/>
              <a:gd name="connsiteX19-629" fmla="*/ 1390827 w 3221102"/>
              <a:gd name="connsiteY19-630" fmla="*/ 802457 h 3221116"/>
              <a:gd name="connsiteX20-631" fmla="*/ 1462242 w 3221102"/>
              <a:gd name="connsiteY20-632" fmla="*/ 801708 h 3221116"/>
              <a:gd name="connsiteX21-633" fmla="*/ 1956122 w 3221102"/>
              <a:gd name="connsiteY21-634" fmla="*/ 1110076 h 3221116"/>
              <a:gd name="connsiteX22-635" fmla="*/ 1973374 w 3221102"/>
              <a:gd name="connsiteY22-636" fmla="*/ 875315 h 3221116"/>
              <a:gd name="connsiteX23-637" fmla="*/ 2333414 w 3221102"/>
              <a:gd name="connsiteY23-638" fmla="*/ 875315 h 3221116"/>
              <a:gd name="connsiteX24-639" fmla="*/ 2324788 w 3221102"/>
              <a:gd name="connsiteY24-640" fmla="*/ 2054049 h 3221116"/>
              <a:gd name="connsiteX25-641" fmla="*/ 2661746 w 3221102"/>
              <a:gd name="connsiteY25-642" fmla="*/ 2179658 h 3221116"/>
              <a:gd name="connsiteX26-643" fmla="*/ 2691046 w 3221102"/>
              <a:gd name="connsiteY26-644" fmla="*/ 2188689 h 3221116"/>
              <a:gd name="connsiteX27-645" fmla="*/ 2667011 w 3221102"/>
              <a:gd name="connsiteY27-646" fmla="*/ 2175828 h 3221116"/>
              <a:gd name="connsiteX28-647" fmla="*/ 2332141 w 3221102"/>
              <a:gd name="connsiteY28-648" fmla="*/ 653899 h 3221116"/>
              <a:gd name="connsiteX29-649" fmla="*/ 776764 w 3221102"/>
              <a:gd name="connsiteY29-650" fmla="*/ 749845 h 3221116"/>
              <a:gd name="connsiteX30-651" fmla="*/ 631487 w 3221102"/>
              <a:gd name="connsiteY30-652" fmla="*/ 2301392 h 3221116"/>
              <a:gd name="connsiteX31-653" fmla="*/ 2142017 w 3221102"/>
              <a:gd name="connsiteY31-654" fmla="*/ 2684410 h 3221116"/>
              <a:gd name="connsiteX32-655" fmla="*/ 2324866 w 3221102"/>
              <a:gd name="connsiteY32-656" fmla="*/ 3053856 h 3221116"/>
              <a:gd name="connsiteX33-657" fmla="*/ 294693 w 3221102"/>
              <a:gd name="connsiteY33-658" fmla="*/ 2539075 h 3221116"/>
              <a:gd name="connsiteX34-659" fmla="*/ 489947 w 3221102"/>
              <a:gd name="connsiteY34-660" fmla="*/ 453774 h 3221116"/>
              <a:gd name="connsiteX35-661" fmla="*/ 1651152 w 3221102"/>
              <a:gd name="connsiteY35-662" fmla="*/ 501 h 3221116"/>
              <a:gd name="connsiteX0-663" fmla="*/ 2664630 w 3221102"/>
              <a:gd name="connsiteY0-664" fmla="*/ 2175617 h 3221116"/>
              <a:gd name="connsiteX1-665" fmla="*/ 2658205 w 3221102"/>
              <a:gd name="connsiteY1-666" fmla="*/ 2178566 h 3221116"/>
              <a:gd name="connsiteX2-667" fmla="*/ 2664630 w 3221102"/>
              <a:gd name="connsiteY2-668" fmla="*/ 2175617 h 3221116"/>
              <a:gd name="connsiteX3-669" fmla="*/ 1477043 w 3221102"/>
              <a:gd name="connsiteY3-670" fmla="*/ 1144372 h 3221116"/>
              <a:gd name="connsiteX4-671" fmla="*/ 1409070 w 3221102"/>
              <a:gd name="connsiteY4-672" fmla="*/ 1159393 h 3221116"/>
              <a:gd name="connsiteX5-673" fmla="*/ 1152384 w 3221102"/>
              <a:gd name="connsiteY5-674" fmla="*/ 1703728 h 3221116"/>
              <a:gd name="connsiteX6-675" fmla="*/ 1514013 w 3221102"/>
              <a:gd name="connsiteY6-676" fmla="*/ 2152290 h 3221116"/>
              <a:gd name="connsiteX7-677" fmla="*/ 1850815 w 3221102"/>
              <a:gd name="connsiteY7-678" fmla="*/ 1654259 h 3221116"/>
              <a:gd name="connsiteX8-679" fmla="*/ 1830467 w 3221102"/>
              <a:gd name="connsiteY8-680" fmla="*/ 1515986 h 3221116"/>
              <a:gd name="connsiteX9-681" fmla="*/ 1477043 w 3221102"/>
              <a:gd name="connsiteY9-682" fmla="*/ 1144372 h 3221116"/>
              <a:gd name="connsiteX10-683" fmla="*/ 1651152 w 3221102"/>
              <a:gd name="connsiteY10-684" fmla="*/ 501 h 3221116"/>
              <a:gd name="connsiteX11-685" fmla="*/ 2580395 w 3221102"/>
              <a:gd name="connsiteY11-686" fmla="*/ 324821 h 3221116"/>
              <a:gd name="connsiteX12-687" fmla="*/ 3030464 w 3221102"/>
              <a:gd name="connsiteY12-688" fmla="*/ 2370314 h 3221116"/>
              <a:gd name="connsiteX13-689" fmla="*/ 2585849 w 3221102"/>
              <a:gd name="connsiteY13-690" fmla="*/ 2588887 h 3221116"/>
              <a:gd name="connsiteX14-691" fmla="*/ 1973374 w 3221102"/>
              <a:gd name="connsiteY14-692" fmla="*/ 2195096 h 3221116"/>
              <a:gd name="connsiteX15-693" fmla="*/ 1390827 w 3221102"/>
              <a:gd name="connsiteY15-694" fmla="*/ 2527630 h 3221116"/>
              <a:gd name="connsiteX16-695" fmla="*/ 783896 w 3221102"/>
              <a:gd name="connsiteY16-696" fmla="*/ 1665044 h 3221116"/>
              <a:gd name="connsiteX17-697" fmla="*/ 1268509 w 3221102"/>
              <a:gd name="connsiteY17-698" fmla="*/ 819983 h 3221116"/>
              <a:gd name="connsiteX18-699" fmla="*/ 1328805 w 3221102"/>
              <a:gd name="connsiteY18-700" fmla="*/ 807930 h 3221116"/>
              <a:gd name="connsiteX19-701" fmla="*/ 1390827 w 3221102"/>
              <a:gd name="connsiteY19-702" fmla="*/ 802457 h 3221116"/>
              <a:gd name="connsiteX20-703" fmla="*/ 1462242 w 3221102"/>
              <a:gd name="connsiteY20-704" fmla="*/ 801708 h 3221116"/>
              <a:gd name="connsiteX21-705" fmla="*/ 1956122 w 3221102"/>
              <a:gd name="connsiteY21-706" fmla="*/ 1110076 h 3221116"/>
              <a:gd name="connsiteX22-707" fmla="*/ 1973374 w 3221102"/>
              <a:gd name="connsiteY22-708" fmla="*/ 875315 h 3221116"/>
              <a:gd name="connsiteX23-709" fmla="*/ 2333414 w 3221102"/>
              <a:gd name="connsiteY23-710" fmla="*/ 875315 h 3221116"/>
              <a:gd name="connsiteX24-711" fmla="*/ 2324788 w 3221102"/>
              <a:gd name="connsiteY24-712" fmla="*/ 2054049 h 3221116"/>
              <a:gd name="connsiteX25-713" fmla="*/ 2661746 w 3221102"/>
              <a:gd name="connsiteY25-714" fmla="*/ 2179658 h 3221116"/>
              <a:gd name="connsiteX26-715" fmla="*/ 2691046 w 3221102"/>
              <a:gd name="connsiteY26-716" fmla="*/ 2188689 h 3221116"/>
              <a:gd name="connsiteX27-717" fmla="*/ 2667011 w 3221102"/>
              <a:gd name="connsiteY27-718" fmla="*/ 2175828 h 3221116"/>
              <a:gd name="connsiteX28-719" fmla="*/ 2332141 w 3221102"/>
              <a:gd name="connsiteY28-720" fmla="*/ 653899 h 3221116"/>
              <a:gd name="connsiteX29-721" fmla="*/ 776764 w 3221102"/>
              <a:gd name="connsiteY29-722" fmla="*/ 749845 h 3221116"/>
              <a:gd name="connsiteX30-723" fmla="*/ 631487 w 3221102"/>
              <a:gd name="connsiteY30-724" fmla="*/ 2301392 h 3221116"/>
              <a:gd name="connsiteX31-725" fmla="*/ 2142017 w 3221102"/>
              <a:gd name="connsiteY31-726" fmla="*/ 2684410 h 3221116"/>
              <a:gd name="connsiteX32-727" fmla="*/ 2324866 w 3221102"/>
              <a:gd name="connsiteY32-728" fmla="*/ 3053856 h 3221116"/>
              <a:gd name="connsiteX33-729" fmla="*/ 294693 w 3221102"/>
              <a:gd name="connsiteY33-730" fmla="*/ 2539075 h 3221116"/>
              <a:gd name="connsiteX34-731" fmla="*/ 489947 w 3221102"/>
              <a:gd name="connsiteY34-732" fmla="*/ 453774 h 3221116"/>
              <a:gd name="connsiteX35-733" fmla="*/ 1651152 w 3221102"/>
              <a:gd name="connsiteY35-734" fmla="*/ 501 h 3221116"/>
              <a:gd name="connsiteX0-735" fmla="*/ 2664630 w 3221102"/>
              <a:gd name="connsiteY0-736" fmla="*/ 2175617 h 3221116"/>
              <a:gd name="connsiteX1-737" fmla="*/ 2658205 w 3221102"/>
              <a:gd name="connsiteY1-738" fmla="*/ 2178566 h 3221116"/>
              <a:gd name="connsiteX2-739" fmla="*/ 2664630 w 3221102"/>
              <a:gd name="connsiteY2-740" fmla="*/ 2175617 h 3221116"/>
              <a:gd name="connsiteX3-741" fmla="*/ 1477043 w 3221102"/>
              <a:gd name="connsiteY3-742" fmla="*/ 1144372 h 3221116"/>
              <a:gd name="connsiteX4-743" fmla="*/ 1409070 w 3221102"/>
              <a:gd name="connsiteY4-744" fmla="*/ 1159393 h 3221116"/>
              <a:gd name="connsiteX5-745" fmla="*/ 1152384 w 3221102"/>
              <a:gd name="connsiteY5-746" fmla="*/ 1703728 h 3221116"/>
              <a:gd name="connsiteX6-747" fmla="*/ 1514013 w 3221102"/>
              <a:gd name="connsiteY6-748" fmla="*/ 2152290 h 3221116"/>
              <a:gd name="connsiteX7-749" fmla="*/ 1850815 w 3221102"/>
              <a:gd name="connsiteY7-750" fmla="*/ 1654259 h 3221116"/>
              <a:gd name="connsiteX8-751" fmla="*/ 1830467 w 3221102"/>
              <a:gd name="connsiteY8-752" fmla="*/ 1515986 h 3221116"/>
              <a:gd name="connsiteX9-753" fmla="*/ 1477043 w 3221102"/>
              <a:gd name="connsiteY9-754" fmla="*/ 1144372 h 3221116"/>
              <a:gd name="connsiteX10-755" fmla="*/ 1651152 w 3221102"/>
              <a:gd name="connsiteY10-756" fmla="*/ 501 h 3221116"/>
              <a:gd name="connsiteX11-757" fmla="*/ 2580395 w 3221102"/>
              <a:gd name="connsiteY11-758" fmla="*/ 324821 h 3221116"/>
              <a:gd name="connsiteX12-759" fmla="*/ 3030464 w 3221102"/>
              <a:gd name="connsiteY12-760" fmla="*/ 2370314 h 3221116"/>
              <a:gd name="connsiteX13-761" fmla="*/ 2585849 w 3221102"/>
              <a:gd name="connsiteY13-762" fmla="*/ 2588887 h 3221116"/>
              <a:gd name="connsiteX14-763" fmla="*/ 1973374 w 3221102"/>
              <a:gd name="connsiteY14-764" fmla="*/ 2195096 h 3221116"/>
              <a:gd name="connsiteX15-765" fmla="*/ 1390827 w 3221102"/>
              <a:gd name="connsiteY15-766" fmla="*/ 2527630 h 3221116"/>
              <a:gd name="connsiteX16-767" fmla="*/ 783896 w 3221102"/>
              <a:gd name="connsiteY16-768" fmla="*/ 1665044 h 3221116"/>
              <a:gd name="connsiteX17-769" fmla="*/ 1268509 w 3221102"/>
              <a:gd name="connsiteY17-770" fmla="*/ 819983 h 3221116"/>
              <a:gd name="connsiteX18-771" fmla="*/ 1328805 w 3221102"/>
              <a:gd name="connsiteY18-772" fmla="*/ 807930 h 3221116"/>
              <a:gd name="connsiteX19-773" fmla="*/ 1390827 w 3221102"/>
              <a:gd name="connsiteY19-774" fmla="*/ 802457 h 3221116"/>
              <a:gd name="connsiteX20-775" fmla="*/ 1462242 w 3221102"/>
              <a:gd name="connsiteY20-776" fmla="*/ 801708 h 3221116"/>
              <a:gd name="connsiteX21-777" fmla="*/ 1956122 w 3221102"/>
              <a:gd name="connsiteY21-778" fmla="*/ 1110076 h 3221116"/>
              <a:gd name="connsiteX22-779" fmla="*/ 1973374 w 3221102"/>
              <a:gd name="connsiteY22-780" fmla="*/ 875315 h 3221116"/>
              <a:gd name="connsiteX23-781" fmla="*/ 2333414 w 3221102"/>
              <a:gd name="connsiteY23-782" fmla="*/ 875315 h 3221116"/>
              <a:gd name="connsiteX24-783" fmla="*/ 2324788 w 3221102"/>
              <a:gd name="connsiteY24-784" fmla="*/ 2054049 h 3221116"/>
              <a:gd name="connsiteX25-785" fmla="*/ 2661746 w 3221102"/>
              <a:gd name="connsiteY25-786" fmla="*/ 2179658 h 3221116"/>
              <a:gd name="connsiteX26-787" fmla="*/ 2691046 w 3221102"/>
              <a:gd name="connsiteY26-788" fmla="*/ 2188689 h 3221116"/>
              <a:gd name="connsiteX27-789" fmla="*/ 2667011 w 3221102"/>
              <a:gd name="connsiteY27-790" fmla="*/ 2175828 h 3221116"/>
              <a:gd name="connsiteX28-791" fmla="*/ 2332141 w 3221102"/>
              <a:gd name="connsiteY28-792" fmla="*/ 653899 h 3221116"/>
              <a:gd name="connsiteX29-793" fmla="*/ 776764 w 3221102"/>
              <a:gd name="connsiteY29-794" fmla="*/ 749845 h 3221116"/>
              <a:gd name="connsiteX30-795" fmla="*/ 631487 w 3221102"/>
              <a:gd name="connsiteY30-796" fmla="*/ 2301392 h 3221116"/>
              <a:gd name="connsiteX31-797" fmla="*/ 2142017 w 3221102"/>
              <a:gd name="connsiteY31-798" fmla="*/ 2684410 h 3221116"/>
              <a:gd name="connsiteX32-799" fmla="*/ 2324866 w 3221102"/>
              <a:gd name="connsiteY32-800" fmla="*/ 3053856 h 3221116"/>
              <a:gd name="connsiteX33-801" fmla="*/ 294693 w 3221102"/>
              <a:gd name="connsiteY33-802" fmla="*/ 2539075 h 3221116"/>
              <a:gd name="connsiteX34-803" fmla="*/ 489947 w 3221102"/>
              <a:gd name="connsiteY34-804" fmla="*/ 453774 h 3221116"/>
              <a:gd name="connsiteX35-805" fmla="*/ 1651152 w 3221102"/>
              <a:gd name="connsiteY35-806" fmla="*/ 501 h 3221116"/>
              <a:gd name="connsiteX0-807" fmla="*/ 2664630 w 3151233"/>
              <a:gd name="connsiteY0-808" fmla="*/ 2175617 h 3221116"/>
              <a:gd name="connsiteX1-809" fmla="*/ 2658205 w 3151233"/>
              <a:gd name="connsiteY1-810" fmla="*/ 2178566 h 3221116"/>
              <a:gd name="connsiteX2-811" fmla="*/ 2664630 w 3151233"/>
              <a:gd name="connsiteY2-812" fmla="*/ 2175617 h 3221116"/>
              <a:gd name="connsiteX3-813" fmla="*/ 1477043 w 3151233"/>
              <a:gd name="connsiteY3-814" fmla="*/ 1144372 h 3221116"/>
              <a:gd name="connsiteX4-815" fmla="*/ 1409070 w 3151233"/>
              <a:gd name="connsiteY4-816" fmla="*/ 1159393 h 3221116"/>
              <a:gd name="connsiteX5-817" fmla="*/ 1152384 w 3151233"/>
              <a:gd name="connsiteY5-818" fmla="*/ 1703728 h 3221116"/>
              <a:gd name="connsiteX6-819" fmla="*/ 1514013 w 3151233"/>
              <a:gd name="connsiteY6-820" fmla="*/ 2152290 h 3221116"/>
              <a:gd name="connsiteX7-821" fmla="*/ 1850815 w 3151233"/>
              <a:gd name="connsiteY7-822" fmla="*/ 1654259 h 3221116"/>
              <a:gd name="connsiteX8-823" fmla="*/ 1830467 w 3151233"/>
              <a:gd name="connsiteY8-824" fmla="*/ 1515986 h 3221116"/>
              <a:gd name="connsiteX9-825" fmla="*/ 1477043 w 3151233"/>
              <a:gd name="connsiteY9-826" fmla="*/ 1144372 h 3221116"/>
              <a:gd name="connsiteX10-827" fmla="*/ 1651152 w 3151233"/>
              <a:gd name="connsiteY10-828" fmla="*/ 501 h 3221116"/>
              <a:gd name="connsiteX11-829" fmla="*/ 2580395 w 3151233"/>
              <a:gd name="connsiteY11-830" fmla="*/ 324821 h 3221116"/>
              <a:gd name="connsiteX12-831" fmla="*/ 3030464 w 3151233"/>
              <a:gd name="connsiteY12-832" fmla="*/ 2249544 h 3221116"/>
              <a:gd name="connsiteX13-833" fmla="*/ 2585849 w 3151233"/>
              <a:gd name="connsiteY13-834" fmla="*/ 2588887 h 3221116"/>
              <a:gd name="connsiteX14-835" fmla="*/ 1973374 w 3151233"/>
              <a:gd name="connsiteY14-836" fmla="*/ 2195096 h 3221116"/>
              <a:gd name="connsiteX15-837" fmla="*/ 1390827 w 3151233"/>
              <a:gd name="connsiteY15-838" fmla="*/ 2527630 h 3221116"/>
              <a:gd name="connsiteX16-839" fmla="*/ 783896 w 3151233"/>
              <a:gd name="connsiteY16-840" fmla="*/ 1665044 h 3221116"/>
              <a:gd name="connsiteX17-841" fmla="*/ 1268509 w 3151233"/>
              <a:gd name="connsiteY17-842" fmla="*/ 819983 h 3221116"/>
              <a:gd name="connsiteX18-843" fmla="*/ 1328805 w 3151233"/>
              <a:gd name="connsiteY18-844" fmla="*/ 807930 h 3221116"/>
              <a:gd name="connsiteX19-845" fmla="*/ 1390827 w 3151233"/>
              <a:gd name="connsiteY19-846" fmla="*/ 802457 h 3221116"/>
              <a:gd name="connsiteX20-847" fmla="*/ 1462242 w 3151233"/>
              <a:gd name="connsiteY20-848" fmla="*/ 801708 h 3221116"/>
              <a:gd name="connsiteX21-849" fmla="*/ 1956122 w 3151233"/>
              <a:gd name="connsiteY21-850" fmla="*/ 1110076 h 3221116"/>
              <a:gd name="connsiteX22-851" fmla="*/ 1973374 w 3151233"/>
              <a:gd name="connsiteY22-852" fmla="*/ 875315 h 3221116"/>
              <a:gd name="connsiteX23-853" fmla="*/ 2333414 w 3151233"/>
              <a:gd name="connsiteY23-854" fmla="*/ 875315 h 3221116"/>
              <a:gd name="connsiteX24-855" fmla="*/ 2324788 w 3151233"/>
              <a:gd name="connsiteY24-856" fmla="*/ 2054049 h 3221116"/>
              <a:gd name="connsiteX25-857" fmla="*/ 2661746 w 3151233"/>
              <a:gd name="connsiteY25-858" fmla="*/ 2179658 h 3221116"/>
              <a:gd name="connsiteX26-859" fmla="*/ 2691046 w 3151233"/>
              <a:gd name="connsiteY26-860" fmla="*/ 2188689 h 3221116"/>
              <a:gd name="connsiteX27-861" fmla="*/ 2667011 w 3151233"/>
              <a:gd name="connsiteY27-862" fmla="*/ 2175828 h 3221116"/>
              <a:gd name="connsiteX28-863" fmla="*/ 2332141 w 3151233"/>
              <a:gd name="connsiteY28-864" fmla="*/ 653899 h 3221116"/>
              <a:gd name="connsiteX29-865" fmla="*/ 776764 w 3151233"/>
              <a:gd name="connsiteY29-866" fmla="*/ 749845 h 3221116"/>
              <a:gd name="connsiteX30-867" fmla="*/ 631487 w 3151233"/>
              <a:gd name="connsiteY30-868" fmla="*/ 2301392 h 3221116"/>
              <a:gd name="connsiteX31-869" fmla="*/ 2142017 w 3151233"/>
              <a:gd name="connsiteY31-870" fmla="*/ 2684410 h 3221116"/>
              <a:gd name="connsiteX32-871" fmla="*/ 2324866 w 3151233"/>
              <a:gd name="connsiteY32-872" fmla="*/ 3053856 h 3221116"/>
              <a:gd name="connsiteX33-873" fmla="*/ 294693 w 3151233"/>
              <a:gd name="connsiteY33-874" fmla="*/ 2539075 h 3221116"/>
              <a:gd name="connsiteX34-875" fmla="*/ 489947 w 3151233"/>
              <a:gd name="connsiteY34-876" fmla="*/ 453774 h 3221116"/>
              <a:gd name="connsiteX35-877" fmla="*/ 1651152 w 3151233"/>
              <a:gd name="connsiteY35-878" fmla="*/ 501 h 3221116"/>
              <a:gd name="connsiteX0-879" fmla="*/ 2664630 w 3161851"/>
              <a:gd name="connsiteY0-880" fmla="*/ 2175617 h 3221116"/>
              <a:gd name="connsiteX1-881" fmla="*/ 2658205 w 3161851"/>
              <a:gd name="connsiteY1-882" fmla="*/ 2178566 h 3221116"/>
              <a:gd name="connsiteX2-883" fmla="*/ 2664630 w 3161851"/>
              <a:gd name="connsiteY2-884" fmla="*/ 2175617 h 3221116"/>
              <a:gd name="connsiteX3-885" fmla="*/ 1477043 w 3161851"/>
              <a:gd name="connsiteY3-886" fmla="*/ 1144372 h 3221116"/>
              <a:gd name="connsiteX4-887" fmla="*/ 1409070 w 3161851"/>
              <a:gd name="connsiteY4-888" fmla="*/ 1159393 h 3221116"/>
              <a:gd name="connsiteX5-889" fmla="*/ 1152384 w 3161851"/>
              <a:gd name="connsiteY5-890" fmla="*/ 1703728 h 3221116"/>
              <a:gd name="connsiteX6-891" fmla="*/ 1514013 w 3161851"/>
              <a:gd name="connsiteY6-892" fmla="*/ 2152290 h 3221116"/>
              <a:gd name="connsiteX7-893" fmla="*/ 1850815 w 3161851"/>
              <a:gd name="connsiteY7-894" fmla="*/ 1654259 h 3221116"/>
              <a:gd name="connsiteX8-895" fmla="*/ 1830467 w 3161851"/>
              <a:gd name="connsiteY8-896" fmla="*/ 1515986 h 3221116"/>
              <a:gd name="connsiteX9-897" fmla="*/ 1477043 w 3161851"/>
              <a:gd name="connsiteY9-898" fmla="*/ 1144372 h 3221116"/>
              <a:gd name="connsiteX10-899" fmla="*/ 1651152 w 3161851"/>
              <a:gd name="connsiteY10-900" fmla="*/ 501 h 3221116"/>
              <a:gd name="connsiteX11-901" fmla="*/ 2580395 w 3161851"/>
              <a:gd name="connsiteY11-902" fmla="*/ 324821 h 3221116"/>
              <a:gd name="connsiteX12-903" fmla="*/ 3030464 w 3161851"/>
              <a:gd name="connsiteY12-904" fmla="*/ 2249544 h 3221116"/>
              <a:gd name="connsiteX13-905" fmla="*/ 2585849 w 3161851"/>
              <a:gd name="connsiteY13-906" fmla="*/ 2588887 h 3221116"/>
              <a:gd name="connsiteX14-907" fmla="*/ 1973374 w 3161851"/>
              <a:gd name="connsiteY14-908" fmla="*/ 2195096 h 3221116"/>
              <a:gd name="connsiteX15-909" fmla="*/ 1390827 w 3161851"/>
              <a:gd name="connsiteY15-910" fmla="*/ 2527630 h 3221116"/>
              <a:gd name="connsiteX16-911" fmla="*/ 783896 w 3161851"/>
              <a:gd name="connsiteY16-912" fmla="*/ 1665044 h 3221116"/>
              <a:gd name="connsiteX17-913" fmla="*/ 1268509 w 3161851"/>
              <a:gd name="connsiteY17-914" fmla="*/ 819983 h 3221116"/>
              <a:gd name="connsiteX18-915" fmla="*/ 1328805 w 3161851"/>
              <a:gd name="connsiteY18-916" fmla="*/ 807930 h 3221116"/>
              <a:gd name="connsiteX19-917" fmla="*/ 1390827 w 3161851"/>
              <a:gd name="connsiteY19-918" fmla="*/ 802457 h 3221116"/>
              <a:gd name="connsiteX20-919" fmla="*/ 1462242 w 3161851"/>
              <a:gd name="connsiteY20-920" fmla="*/ 801708 h 3221116"/>
              <a:gd name="connsiteX21-921" fmla="*/ 1956122 w 3161851"/>
              <a:gd name="connsiteY21-922" fmla="*/ 1110076 h 3221116"/>
              <a:gd name="connsiteX22-923" fmla="*/ 1973374 w 3161851"/>
              <a:gd name="connsiteY22-924" fmla="*/ 875315 h 3221116"/>
              <a:gd name="connsiteX23-925" fmla="*/ 2333414 w 3161851"/>
              <a:gd name="connsiteY23-926" fmla="*/ 875315 h 3221116"/>
              <a:gd name="connsiteX24-927" fmla="*/ 2324788 w 3161851"/>
              <a:gd name="connsiteY24-928" fmla="*/ 2054049 h 3221116"/>
              <a:gd name="connsiteX25-929" fmla="*/ 2661746 w 3161851"/>
              <a:gd name="connsiteY25-930" fmla="*/ 2179658 h 3221116"/>
              <a:gd name="connsiteX26-931" fmla="*/ 2691046 w 3161851"/>
              <a:gd name="connsiteY26-932" fmla="*/ 2188689 h 3221116"/>
              <a:gd name="connsiteX27-933" fmla="*/ 2667011 w 3161851"/>
              <a:gd name="connsiteY27-934" fmla="*/ 2175828 h 3221116"/>
              <a:gd name="connsiteX28-935" fmla="*/ 2332141 w 3161851"/>
              <a:gd name="connsiteY28-936" fmla="*/ 653899 h 3221116"/>
              <a:gd name="connsiteX29-937" fmla="*/ 776764 w 3161851"/>
              <a:gd name="connsiteY29-938" fmla="*/ 749845 h 3221116"/>
              <a:gd name="connsiteX30-939" fmla="*/ 631487 w 3161851"/>
              <a:gd name="connsiteY30-940" fmla="*/ 2301392 h 3221116"/>
              <a:gd name="connsiteX31-941" fmla="*/ 2142017 w 3161851"/>
              <a:gd name="connsiteY31-942" fmla="*/ 2684410 h 3221116"/>
              <a:gd name="connsiteX32-943" fmla="*/ 2324866 w 3161851"/>
              <a:gd name="connsiteY32-944" fmla="*/ 3053856 h 3221116"/>
              <a:gd name="connsiteX33-945" fmla="*/ 294693 w 3161851"/>
              <a:gd name="connsiteY33-946" fmla="*/ 2539075 h 3221116"/>
              <a:gd name="connsiteX34-947" fmla="*/ 489947 w 3161851"/>
              <a:gd name="connsiteY34-948" fmla="*/ 453774 h 3221116"/>
              <a:gd name="connsiteX35-949" fmla="*/ 1651152 w 3161851"/>
              <a:gd name="connsiteY35-950" fmla="*/ 501 h 3221116"/>
              <a:gd name="connsiteX0-951" fmla="*/ 2664630 w 3182629"/>
              <a:gd name="connsiteY0-952" fmla="*/ 2175617 h 3221116"/>
              <a:gd name="connsiteX1-953" fmla="*/ 2658205 w 3182629"/>
              <a:gd name="connsiteY1-954" fmla="*/ 2178566 h 3221116"/>
              <a:gd name="connsiteX2-955" fmla="*/ 2664630 w 3182629"/>
              <a:gd name="connsiteY2-956" fmla="*/ 2175617 h 3221116"/>
              <a:gd name="connsiteX3-957" fmla="*/ 1477043 w 3182629"/>
              <a:gd name="connsiteY3-958" fmla="*/ 1144372 h 3221116"/>
              <a:gd name="connsiteX4-959" fmla="*/ 1409070 w 3182629"/>
              <a:gd name="connsiteY4-960" fmla="*/ 1159393 h 3221116"/>
              <a:gd name="connsiteX5-961" fmla="*/ 1152384 w 3182629"/>
              <a:gd name="connsiteY5-962" fmla="*/ 1703728 h 3221116"/>
              <a:gd name="connsiteX6-963" fmla="*/ 1514013 w 3182629"/>
              <a:gd name="connsiteY6-964" fmla="*/ 2152290 h 3221116"/>
              <a:gd name="connsiteX7-965" fmla="*/ 1850815 w 3182629"/>
              <a:gd name="connsiteY7-966" fmla="*/ 1654259 h 3221116"/>
              <a:gd name="connsiteX8-967" fmla="*/ 1830467 w 3182629"/>
              <a:gd name="connsiteY8-968" fmla="*/ 1515986 h 3221116"/>
              <a:gd name="connsiteX9-969" fmla="*/ 1477043 w 3182629"/>
              <a:gd name="connsiteY9-970" fmla="*/ 1144372 h 3221116"/>
              <a:gd name="connsiteX10-971" fmla="*/ 1651152 w 3182629"/>
              <a:gd name="connsiteY10-972" fmla="*/ 501 h 3221116"/>
              <a:gd name="connsiteX11-973" fmla="*/ 2580395 w 3182629"/>
              <a:gd name="connsiteY11-974" fmla="*/ 324821 h 3221116"/>
              <a:gd name="connsiteX12-975" fmla="*/ 3030464 w 3182629"/>
              <a:gd name="connsiteY12-976" fmla="*/ 2249544 h 3221116"/>
              <a:gd name="connsiteX13-977" fmla="*/ 2585849 w 3182629"/>
              <a:gd name="connsiteY13-978" fmla="*/ 2588887 h 3221116"/>
              <a:gd name="connsiteX14-979" fmla="*/ 1973374 w 3182629"/>
              <a:gd name="connsiteY14-980" fmla="*/ 2195096 h 3221116"/>
              <a:gd name="connsiteX15-981" fmla="*/ 1390827 w 3182629"/>
              <a:gd name="connsiteY15-982" fmla="*/ 2527630 h 3221116"/>
              <a:gd name="connsiteX16-983" fmla="*/ 783896 w 3182629"/>
              <a:gd name="connsiteY16-984" fmla="*/ 1665044 h 3221116"/>
              <a:gd name="connsiteX17-985" fmla="*/ 1268509 w 3182629"/>
              <a:gd name="connsiteY17-986" fmla="*/ 819983 h 3221116"/>
              <a:gd name="connsiteX18-987" fmla="*/ 1328805 w 3182629"/>
              <a:gd name="connsiteY18-988" fmla="*/ 807930 h 3221116"/>
              <a:gd name="connsiteX19-989" fmla="*/ 1390827 w 3182629"/>
              <a:gd name="connsiteY19-990" fmla="*/ 802457 h 3221116"/>
              <a:gd name="connsiteX20-991" fmla="*/ 1462242 w 3182629"/>
              <a:gd name="connsiteY20-992" fmla="*/ 801708 h 3221116"/>
              <a:gd name="connsiteX21-993" fmla="*/ 1956122 w 3182629"/>
              <a:gd name="connsiteY21-994" fmla="*/ 1110076 h 3221116"/>
              <a:gd name="connsiteX22-995" fmla="*/ 1973374 w 3182629"/>
              <a:gd name="connsiteY22-996" fmla="*/ 875315 h 3221116"/>
              <a:gd name="connsiteX23-997" fmla="*/ 2333414 w 3182629"/>
              <a:gd name="connsiteY23-998" fmla="*/ 875315 h 3221116"/>
              <a:gd name="connsiteX24-999" fmla="*/ 2324788 w 3182629"/>
              <a:gd name="connsiteY24-1000" fmla="*/ 2054049 h 3221116"/>
              <a:gd name="connsiteX25-1001" fmla="*/ 2661746 w 3182629"/>
              <a:gd name="connsiteY25-1002" fmla="*/ 2179658 h 3221116"/>
              <a:gd name="connsiteX26-1003" fmla="*/ 2691046 w 3182629"/>
              <a:gd name="connsiteY26-1004" fmla="*/ 2188689 h 3221116"/>
              <a:gd name="connsiteX27-1005" fmla="*/ 2667011 w 3182629"/>
              <a:gd name="connsiteY27-1006" fmla="*/ 2175828 h 3221116"/>
              <a:gd name="connsiteX28-1007" fmla="*/ 2332141 w 3182629"/>
              <a:gd name="connsiteY28-1008" fmla="*/ 653899 h 3221116"/>
              <a:gd name="connsiteX29-1009" fmla="*/ 776764 w 3182629"/>
              <a:gd name="connsiteY29-1010" fmla="*/ 749845 h 3221116"/>
              <a:gd name="connsiteX30-1011" fmla="*/ 631487 w 3182629"/>
              <a:gd name="connsiteY30-1012" fmla="*/ 2301392 h 3221116"/>
              <a:gd name="connsiteX31-1013" fmla="*/ 2142017 w 3182629"/>
              <a:gd name="connsiteY31-1014" fmla="*/ 2684410 h 3221116"/>
              <a:gd name="connsiteX32-1015" fmla="*/ 2324866 w 3182629"/>
              <a:gd name="connsiteY32-1016" fmla="*/ 3053856 h 3221116"/>
              <a:gd name="connsiteX33-1017" fmla="*/ 294693 w 3182629"/>
              <a:gd name="connsiteY33-1018" fmla="*/ 2539075 h 3221116"/>
              <a:gd name="connsiteX34-1019" fmla="*/ 489947 w 3182629"/>
              <a:gd name="connsiteY34-1020" fmla="*/ 453774 h 3221116"/>
              <a:gd name="connsiteX35-1021" fmla="*/ 1651152 w 3182629"/>
              <a:gd name="connsiteY35-1022" fmla="*/ 501 h 3221116"/>
              <a:gd name="connsiteX0-1023" fmla="*/ 2664630 w 3189723"/>
              <a:gd name="connsiteY0-1024" fmla="*/ 2175617 h 3221116"/>
              <a:gd name="connsiteX1-1025" fmla="*/ 2658205 w 3189723"/>
              <a:gd name="connsiteY1-1026" fmla="*/ 2178566 h 3221116"/>
              <a:gd name="connsiteX2-1027" fmla="*/ 2664630 w 3189723"/>
              <a:gd name="connsiteY2-1028" fmla="*/ 2175617 h 3221116"/>
              <a:gd name="connsiteX3-1029" fmla="*/ 1477043 w 3189723"/>
              <a:gd name="connsiteY3-1030" fmla="*/ 1144372 h 3221116"/>
              <a:gd name="connsiteX4-1031" fmla="*/ 1409070 w 3189723"/>
              <a:gd name="connsiteY4-1032" fmla="*/ 1159393 h 3221116"/>
              <a:gd name="connsiteX5-1033" fmla="*/ 1152384 w 3189723"/>
              <a:gd name="connsiteY5-1034" fmla="*/ 1703728 h 3221116"/>
              <a:gd name="connsiteX6-1035" fmla="*/ 1514013 w 3189723"/>
              <a:gd name="connsiteY6-1036" fmla="*/ 2152290 h 3221116"/>
              <a:gd name="connsiteX7-1037" fmla="*/ 1850815 w 3189723"/>
              <a:gd name="connsiteY7-1038" fmla="*/ 1654259 h 3221116"/>
              <a:gd name="connsiteX8-1039" fmla="*/ 1830467 w 3189723"/>
              <a:gd name="connsiteY8-1040" fmla="*/ 1515986 h 3221116"/>
              <a:gd name="connsiteX9-1041" fmla="*/ 1477043 w 3189723"/>
              <a:gd name="connsiteY9-1042" fmla="*/ 1144372 h 3221116"/>
              <a:gd name="connsiteX10-1043" fmla="*/ 1651152 w 3189723"/>
              <a:gd name="connsiteY10-1044" fmla="*/ 501 h 3221116"/>
              <a:gd name="connsiteX11-1045" fmla="*/ 2580395 w 3189723"/>
              <a:gd name="connsiteY11-1046" fmla="*/ 324821 h 3221116"/>
              <a:gd name="connsiteX12-1047" fmla="*/ 3030464 w 3189723"/>
              <a:gd name="connsiteY12-1048" fmla="*/ 2249544 h 3221116"/>
              <a:gd name="connsiteX13-1049" fmla="*/ 2585849 w 3189723"/>
              <a:gd name="connsiteY13-1050" fmla="*/ 2588887 h 3221116"/>
              <a:gd name="connsiteX14-1051" fmla="*/ 1973374 w 3189723"/>
              <a:gd name="connsiteY14-1052" fmla="*/ 2195096 h 3221116"/>
              <a:gd name="connsiteX15-1053" fmla="*/ 1390827 w 3189723"/>
              <a:gd name="connsiteY15-1054" fmla="*/ 2527630 h 3221116"/>
              <a:gd name="connsiteX16-1055" fmla="*/ 783896 w 3189723"/>
              <a:gd name="connsiteY16-1056" fmla="*/ 1665044 h 3221116"/>
              <a:gd name="connsiteX17-1057" fmla="*/ 1268509 w 3189723"/>
              <a:gd name="connsiteY17-1058" fmla="*/ 819983 h 3221116"/>
              <a:gd name="connsiteX18-1059" fmla="*/ 1328805 w 3189723"/>
              <a:gd name="connsiteY18-1060" fmla="*/ 807930 h 3221116"/>
              <a:gd name="connsiteX19-1061" fmla="*/ 1390827 w 3189723"/>
              <a:gd name="connsiteY19-1062" fmla="*/ 802457 h 3221116"/>
              <a:gd name="connsiteX20-1063" fmla="*/ 1462242 w 3189723"/>
              <a:gd name="connsiteY20-1064" fmla="*/ 801708 h 3221116"/>
              <a:gd name="connsiteX21-1065" fmla="*/ 1956122 w 3189723"/>
              <a:gd name="connsiteY21-1066" fmla="*/ 1110076 h 3221116"/>
              <a:gd name="connsiteX22-1067" fmla="*/ 1973374 w 3189723"/>
              <a:gd name="connsiteY22-1068" fmla="*/ 875315 h 3221116"/>
              <a:gd name="connsiteX23-1069" fmla="*/ 2333414 w 3189723"/>
              <a:gd name="connsiteY23-1070" fmla="*/ 875315 h 3221116"/>
              <a:gd name="connsiteX24-1071" fmla="*/ 2324788 w 3189723"/>
              <a:gd name="connsiteY24-1072" fmla="*/ 2054049 h 3221116"/>
              <a:gd name="connsiteX25-1073" fmla="*/ 2661746 w 3189723"/>
              <a:gd name="connsiteY25-1074" fmla="*/ 2179658 h 3221116"/>
              <a:gd name="connsiteX26-1075" fmla="*/ 2691046 w 3189723"/>
              <a:gd name="connsiteY26-1076" fmla="*/ 2188689 h 3221116"/>
              <a:gd name="connsiteX27-1077" fmla="*/ 2667011 w 3189723"/>
              <a:gd name="connsiteY27-1078" fmla="*/ 2175828 h 3221116"/>
              <a:gd name="connsiteX28-1079" fmla="*/ 2332141 w 3189723"/>
              <a:gd name="connsiteY28-1080" fmla="*/ 653899 h 3221116"/>
              <a:gd name="connsiteX29-1081" fmla="*/ 776764 w 3189723"/>
              <a:gd name="connsiteY29-1082" fmla="*/ 749845 h 3221116"/>
              <a:gd name="connsiteX30-1083" fmla="*/ 631487 w 3189723"/>
              <a:gd name="connsiteY30-1084" fmla="*/ 2301392 h 3221116"/>
              <a:gd name="connsiteX31-1085" fmla="*/ 2142017 w 3189723"/>
              <a:gd name="connsiteY31-1086" fmla="*/ 2684410 h 3221116"/>
              <a:gd name="connsiteX32-1087" fmla="*/ 2324866 w 3189723"/>
              <a:gd name="connsiteY32-1088" fmla="*/ 3053856 h 3221116"/>
              <a:gd name="connsiteX33-1089" fmla="*/ 294693 w 3189723"/>
              <a:gd name="connsiteY33-1090" fmla="*/ 2539075 h 3221116"/>
              <a:gd name="connsiteX34-1091" fmla="*/ 489947 w 3189723"/>
              <a:gd name="connsiteY34-1092" fmla="*/ 453774 h 3221116"/>
              <a:gd name="connsiteX35-1093" fmla="*/ 1651152 w 3189723"/>
              <a:gd name="connsiteY35-1094" fmla="*/ 501 h 3221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983" y="817877"/>
            <a:ext cx="11573197" cy="724247"/>
          </a:xfrm>
          <a:prstGeom prst="rect">
            <a:avLst/>
          </a:prstGeom>
        </p:spPr>
        <p:txBody>
          <a:bodyPr>
            <a:normAutofit lnSpcReduction="10000"/>
          </a:bodyPr>
          <a:lstStyle/>
          <a:p>
            <a:r>
              <a:rPr lang="en-US" sz="4000" dirty="0">
                <a:latin typeface="Calibri" panose="020F0502020204030204" charset="0"/>
                <a:cs typeface="Calibri" panose="020F0502020204030204" charset="0"/>
              </a:rPr>
              <a:t>Understand and Optimize Business Processes</a:t>
            </a:r>
          </a:p>
        </p:txBody>
      </p:sp>
      <p:sp>
        <p:nvSpPr>
          <p:cNvPr id="39" name="TextBox 38"/>
          <p:cNvSpPr txBox="1"/>
          <p:nvPr/>
        </p:nvSpPr>
        <p:spPr>
          <a:xfrm>
            <a:off x="889848" y="2467187"/>
            <a:ext cx="6298353" cy="1569660"/>
          </a:xfrm>
          <a:prstGeom prst="rect">
            <a:avLst/>
          </a:prstGeom>
          <a:noFill/>
        </p:spPr>
        <p:txBody>
          <a:bodyPr wrap="square" rtlCol="0">
            <a:spAutoFit/>
          </a:bodyPr>
          <a:lstStyle/>
          <a:p>
            <a:r>
              <a:rPr lang="en-US" altLang="ko-KR" sz="2400" dirty="0">
                <a:solidFill>
                  <a:srgbClr val="00A7D1"/>
                </a:solidFill>
                <a:latin typeface="Calibri" panose="020F0502020204030204" charset="0"/>
                <a:cs typeface="Calibri" panose="020F0502020204030204" charset="0"/>
              </a:rPr>
              <a:t>Retailers are able to optimize  their stock based on predictive models generated from social media data, web search trends, weather forecasts and macroeconomic environment.</a:t>
            </a:r>
          </a:p>
        </p:txBody>
      </p:sp>
      <p:sp>
        <p:nvSpPr>
          <p:cNvPr id="43" name="Freeform: Shape 42"/>
          <p:cNvSpPr/>
          <p:nvPr/>
        </p:nvSpPr>
        <p:spPr>
          <a:xfrm>
            <a:off x="235186" y="2491577"/>
            <a:ext cx="460177" cy="361951"/>
          </a:xfrm>
          <a:custGeom>
            <a:avLst/>
            <a:gdLst/>
            <a:ahLst/>
            <a:cxnLst/>
            <a:rect l="l" t="t" r="r" b="b"/>
            <a:pathLst>
              <a:path w="460177" h="361950">
                <a:moveTo>
                  <a:pt x="427435" y="0"/>
                </a:moveTo>
                <a:lnTo>
                  <a:pt x="460177" y="69056"/>
                </a:lnTo>
                <a:cubicBezTo>
                  <a:pt x="426839" y="80168"/>
                  <a:pt x="402928" y="95647"/>
                  <a:pt x="388442" y="115490"/>
                </a:cubicBezTo>
                <a:cubicBezTo>
                  <a:pt x="373956" y="135334"/>
                  <a:pt x="366316" y="161726"/>
                  <a:pt x="365522" y="194667"/>
                </a:cubicBezTo>
                <a:lnTo>
                  <a:pt x="446485" y="194667"/>
                </a:lnTo>
                <a:lnTo>
                  <a:pt x="446485" y="361950"/>
                </a:lnTo>
                <a:lnTo>
                  <a:pt x="279202" y="361950"/>
                </a:lnTo>
                <a:lnTo>
                  <a:pt x="279202" y="242292"/>
                </a:lnTo>
                <a:cubicBezTo>
                  <a:pt x="279202" y="193476"/>
                  <a:pt x="283468" y="155178"/>
                  <a:pt x="292001" y="127397"/>
                </a:cubicBezTo>
                <a:cubicBezTo>
                  <a:pt x="300534" y="99615"/>
                  <a:pt x="316409" y="74612"/>
                  <a:pt x="339626" y="52387"/>
                </a:cubicBezTo>
                <a:cubicBezTo>
                  <a:pt x="362843" y="30162"/>
                  <a:pt x="392113" y="12700"/>
                  <a:pt x="427435" y="0"/>
                </a:cubicBezTo>
                <a:close/>
                <a:moveTo>
                  <a:pt x="148233" y="0"/>
                </a:moveTo>
                <a:lnTo>
                  <a:pt x="180975" y="69056"/>
                </a:lnTo>
                <a:cubicBezTo>
                  <a:pt x="147638" y="80168"/>
                  <a:pt x="123726" y="95647"/>
                  <a:pt x="109240" y="115490"/>
                </a:cubicBezTo>
                <a:cubicBezTo>
                  <a:pt x="94754" y="135334"/>
                  <a:pt x="87114" y="161726"/>
                  <a:pt x="86321" y="194667"/>
                </a:cubicBezTo>
                <a:lnTo>
                  <a:pt x="167283" y="194667"/>
                </a:lnTo>
                <a:lnTo>
                  <a:pt x="167283" y="361950"/>
                </a:lnTo>
                <a:lnTo>
                  <a:pt x="0" y="361950"/>
                </a:lnTo>
                <a:lnTo>
                  <a:pt x="0" y="242292"/>
                </a:lnTo>
                <a:cubicBezTo>
                  <a:pt x="0" y="193873"/>
                  <a:pt x="4267" y="155674"/>
                  <a:pt x="12800" y="127694"/>
                </a:cubicBezTo>
                <a:cubicBezTo>
                  <a:pt x="21332" y="99714"/>
                  <a:pt x="37108" y="74612"/>
                  <a:pt x="60127" y="52387"/>
                </a:cubicBezTo>
                <a:cubicBezTo>
                  <a:pt x="83146" y="30162"/>
                  <a:pt x="112514" y="12700"/>
                  <a:pt x="148233" y="0"/>
                </a:cubicBez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Calibri" panose="020F0502020204030204" charset="0"/>
              <a:cs typeface="Calibri" panose="020F0502020204030204" charset="0"/>
            </a:endParaRPr>
          </a:p>
        </p:txBody>
      </p:sp>
      <p:sp>
        <p:nvSpPr>
          <p:cNvPr id="45" name="Freeform: Shape 44"/>
          <p:cNvSpPr/>
          <p:nvPr/>
        </p:nvSpPr>
        <p:spPr>
          <a:xfrm>
            <a:off x="7019073" y="3621411"/>
            <a:ext cx="460177" cy="361951"/>
          </a:xfrm>
          <a:custGeom>
            <a:avLst/>
            <a:gdLst/>
            <a:ahLst/>
            <a:cxnLst/>
            <a:rect l="l" t="t" r="r" b="b"/>
            <a:pathLst>
              <a:path w="460177" h="361950">
                <a:moveTo>
                  <a:pt x="292894" y="0"/>
                </a:moveTo>
                <a:lnTo>
                  <a:pt x="460177" y="0"/>
                </a:lnTo>
                <a:lnTo>
                  <a:pt x="460177" y="119657"/>
                </a:lnTo>
                <a:cubicBezTo>
                  <a:pt x="460177" y="168076"/>
                  <a:pt x="455911" y="206275"/>
                  <a:pt x="447378" y="234255"/>
                </a:cubicBezTo>
                <a:cubicBezTo>
                  <a:pt x="438845" y="262235"/>
                  <a:pt x="423069" y="287337"/>
                  <a:pt x="400050" y="309562"/>
                </a:cubicBezTo>
                <a:cubicBezTo>
                  <a:pt x="377032" y="331787"/>
                  <a:pt x="347663" y="349250"/>
                  <a:pt x="311944" y="361950"/>
                </a:cubicBezTo>
                <a:lnTo>
                  <a:pt x="279202" y="292893"/>
                </a:lnTo>
                <a:cubicBezTo>
                  <a:pt x="312539" y="281781"/>
                  <a:pt x="336451" y="266303"/>
                  <a:pt x="350937" y="246459"/>
                </a:cubicBezTo>
                <a:cubicBezTo>
                  <a:pt x="365423" y="226615"/>
                  <a:pt x="373063" y="200223"/>
                  <a:pt x="373857" y="167282"/>
                </a:cubicBezTo>
                <a:lnTo>
                  <a:pt x="292894" y="167282"/>
                </a:lnTo>
                <a:close/>
                <a:moveTo>
                  <a:pt x="13693" y="0"/>
                </a:moveTo>
                <a:lnTo>
                  <a:pt x="180975" y="0"/>
                </a:lnTo>
                <a:lnTo>
                  <a:pt x="180975" y="119657"/>
                </a:lnTo>
                <a:cubicBezTo>
                  <a:pt x="180975" y="168473"/>
                  <a:pt x="176709" y="206772"/>
                  <a:pt x="168176" y="234553"/>
                </a:cubicBezTo>
                <a:cubicBezTo>
                  <a:pt x="159643" y="262334"/>
                  <a:pt x="143768" y="287337"/>
                  <a:pt x="120551" y="309562"/>
                </a:cubicBezTo>
                <a:cubicBezTo>
                  <a:pt x="97334" y="331787"/>
                  <a:pt x="68064" y="349250"/>
                  <a:pt x="32743" y="361950"/>
                </a:cubicBezTo>
                <a:lnTo>
                  <a:pt x="0" y="292893"/>
                </a:lnTo>
                <a:cubicBezTo>
                  <a:pt x="33338" y="281781"/>
                  <a:pt x="57250" y="266303"/>
                  <a:pt x="71736" y="246459"/>
                </a:cubicBezTo>
                <a:cubicBezTo>
                  <a:pt x="86222" y="226615"/>
                  <a:pt x="93861" y="200223"/>
                  <a:pt x="94655" y="167282"/>
                </a:cubicBezTo>
                <a:lnTo>
                  <a:pt x="13693" y="167282"/>
                </a:ln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Calibri" panose="020F0502020204030204" charset="0"/>
              <a:cs typeface="Calibri" panose="020F0502020204030204" charset="0"/>
            </a:endParaRPr>
          </a:p>
        </p:txBody>
      </p:sp>
      <p:sp>
        <p:nvSpPr>
          <p:cNvPr id="67" name="Oval 66"/>
          <p:cNvSpPr/>
          <p:nvPr/>
        </p:nvSpPr>
        <p:spPr>
          <a:xfrm>
            <a:off x="4331241" y="4436343"/>
            <a:ext cx="634244" cy="63424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1" name="Oval 70"/>
          <p:cNvSpPr/>
          <p:nvPr/>
        </p:nvSpPr>
        <p:spPr>
          <a:xfrm>
            <a:off x="1473198" y="4443343"/>
            <a:ext cx="634244" cy="63424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2" name="Oval 71"/>
          <p:cNvSpPr/>
          <p:nvPr/>
        </p:nvSpPr>
        <p:spPr>
          <a:xfrm>
            <a:off x="7189283" y="4436343"/>
            <a:ext cx="634244" cy="634244"/>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3" name="Oval 72"/>
          <p:cNvSpPr/>
          <p:nvPr/>
        </p:nvSpPr>
        <p:spPr>
          <a:xfrm>
            <a:off x="10047327" y="4444735"/>
            <a:ext cx="634244" cy="63424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4" name="Freeform 19"/>
          <p:cNvSpPr/>
          <p:nvPr/>
        </p:nvSpPr>
        <p:spPr>
          <a:xfrm>
            <a:off x="7339828" y="4567829"/>
            <a:ext cx="362169" cy="356361"/>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5" name="Rectangle 30"/>
          <p:cNvSpPr/>
          <p:nvPr/>
        </p:nvSpPr>
        <p:spPr>
          <a:xfrm>
            <a:off x="10206188" y="4597195"/>
            <a:ext cx="317209" cy="31628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latin typeface="Calibri" panose="020F0502020204030204" charset="0"/>
              <a:cs typeface="Calibri" panose="020F0502020204030204" charset="0"/>
            </a:endParaRPr>
          </a:p>
        </p:txBody>
      </p:sp>
      <p:sp>
        <p:nvSpPr>
          <p:cNvPr id="76" name="Rectangle 16"/>
          <p:cNvSpPr/>
          <p:nvPr/>
        </p:nvSpPr>
        <p:spPr>
          <a:xfrm rot="2700000">
            <a:off x="4526219" y="453004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charset="0"/>
              <a:cs typeface="Calibri" panose="020F0502020204030204" charset="0"/>
            </a:endParaRPr>
          </a:p>
        </p:txBody>
      </p:sp>
      <p:sp>
        <p:nvSpPr>
          <p:cNvPr id="77" name="Rectangle 9"/>
          <p:cNvSpPr/>
          <p:nvPr/>
        </p:nvSpPr>
        <p:spPr>
          <a:xfrm>
            <a:off x="1623619" y="4583055"/>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Calibri" panose="020F0502020204030204" charset="0"/>
              <a:cs typeface="Calibri" panose="020F0502020204030204" charset="0"/>
            </a:endParaRPr>
          </a:p>
        </p:txBody>
      </p:sp>
      <p:sp>
        <p:nvSpPr>
          <p:cNvPr id="89" name="Rectangle 1"/>
          <p:cNvSpPr>
            <a:spLocks noChangeAspect="1"/>
          </p:cNvSpPr>
          <p:nvPr/>
        </p:nvSpPr>
        <p:spPr>
          <a:xfrm>
            <a:off x="10352921" y="3017763"/>
            <a:ext cx="1049319" cy="1045427"/>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solidFill>
                <a:schemeClr val="tx1"/>
              </a:solidFill>
              <a:latin typeface="Calibri" panose="020F0502020204030204" charset="0"/>
              <a:cs typeface="Calibri" panose="020F0502020204030204" charset="0"/>
            </a:endParaRPr>
          </a:p>
        </p:txBody>
      </p:sp>
      <p:sp>
        <p:nvSpPr>
          <p:cNvPr id="90" name="Rectangle 1"/>
          <p:cNvSpPr>
            <a:spLocks noChangeAspect="1"/>
          </p:cNvSpPr>
          <p:nvPr/>
        </p:nvSpPr>
        <p:spPr>
          <a:xfrm>
            <a:off x="9145074" y="3174443"/>
            <a:ext cx="902253" cy="898907"/>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solidFill>
                <a:schemeClr val="tx1"/>
              </a:solidFill>
              <a:latin typeface="Calibri" panose="020F0502020204030204" charset="0"/>
              <a:cs typeface="Calibri" panose="020F0502020204030204" charset="0"/>
            </a:endParaRPr>
          </a:p>
        </p:txBody>
      </p:sp>
      <p:sp>
        <p:nvSpPr>
          <p:cNvPr id="91" name="Rectangle 1"/>
          <p:cNvSpPr>
            <a:spLocks noChangeAspect="1"/>
          </p:cNvSpPr>
          <p:nvPr/>
        </p:nvSpPr>
        <p:spPr>
          <a:xfrm>
            <a:off x="8079160" y="3305689"/>
            <a:ext cx="760321" cy="757503"/>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a:solidFill>
                <a:schemeClr val="tx1"/>
              </a:solidFill>
              <a:latin typeface="Calibri" panose="020F0502020204030204" charset="0"/>
              <a:cs typeface="Calibri" panose="020F0502020204030204" charset="0"/>
            </a:endParaRPr>
          </a:p>
        </p:txBody>
      </p:sp>
      <p:sp>
        <p:nvSpPr>
          <p:cNvPr id="3" name="TextBox 38"/>
          <p:cNvSpPr txBox="1"/>
          <p:nvPr/>
        </p:nvSpPr>
        <p:spPr>
          <a:xfrm>
            <a:off x="1771227" y="5256953"/>
            <a:ext cx="7458287" cy="1200329"/>
          </a:xfrm>
          <a:prstGeom prst="rect">
            <a:avLst/>
          </a:prstGeom>
          <a:noFill/>
        </p:spPr>
        <p:txBody>
          <a:bodyPr wrap="square" rtlCol="0">
            <a:spAutoFit/>
          </a:bodyPr>
          <a:lstStyle/>
          <a:p>
            <a:r>
              <a:rPr lang="en-US" altLang="ko-KR" sz="2400" dirty="0">
                <a:solidFill>
                  <a:srgbClr val="00A7D1"/>
                </a:solidFill>
                <a:latin typeface="Calibri" panose="020F0502020204030204" charset="0"/>
                <a:cs typeface="Calibri" panose="020F0502020204030204" charset="0"/>
              </a:rPr>
              <a:t>Another example is supply chain or delivery route optimization using data from geographic </a:t>
            </a:r>
          </a:p>
          <a:p>
            <a:r>
              <a:rPr lang="en-US" altLang="ko-KR" sz="2400" dirty="0">
                <a:solidFill>
                  <a:srgbClr val="00A7D1"/>
                </a:solidFill>
                <a:latin typeface="Calibri" panose="020F0502020204030204" charset="0"/>
                <a:cs typeface="Calibri" panose="020F0502020204030204" charset="0"/>
              </a:rPr>
              <a:t>positioning and radio frequency identification sensors.</a:t>
            </a:r>
          </a:p>
        </p:txBody>
      </p:sp>
      <p:sp>
        <p:nvSpPr>
          <p:cNvPr id="5" name="Freeform: Shape 42"/>
          <p:cNvSpPr/>
          <p:nvPr/>
        </p:nvSpPr>
        <p:spPr>
          <a:xfrm>
            <a:off x="1311300" y="5126403"/>
            <a:ext cx="460177" cy="361951"/>
          </a:xfrm>
          <a:custGeom>
            <a:avLst/>
            <a:gdLst/>
            <a:ahLst/>
            <a:cxnLst/>
            <a:rect l="l" t="t" r="r" b="b"/>
            <a:pathLst>
              <a:path w="460177" h="361950">
                <a:moveTo>
                  <a:pt x="427435" y="0"/>
                </a:moveTo>
                <a:lnTo>
                  <a:pt x="460177" y="69056"/>
                </a:lnTo>
                <a:cubicBezTo>
                  <a:pt x="426839" y="80168"/>
                  <a:pt x="402928" y="95647"/>
                  <a:pt x="388442" y="115490"/>
                </a:cubicBezTo>
                <a:cubicBezTo>
                  <a:pt x="373956" y="135334"/>
                  <a:pt x="366316" y="161726"/>
                  <a:pt x="365522" y="194667"/>
                </a:cubicBezTo>
                <a:lnTo>
                  <a:pt x="446485" y="194667"/>
                </a:lnTo>
                <a:lnTo>
                  <a:pt x="446485" y="361950"/>
                </a:lnTo>
                <a:lnTo>
                  <a:pt x="279202" y="361950"/>
                </a:lnTo>
                <a:lnTo>
                  <a:pt x="279202" y="242292"/>
                </a:lnTo>
                <a:cubicBezTo>
                  <a:pt x="279202" y="193476"/>
                  <a:pt x="283468" y="155178"/>
                  <a:pt x="292001" y="127397"/>
                </a:cubicBezTo>
                <a:cubicBezTo>
                  <a:pt x="300534" y="99615"/>
                  <a:pt x="316409" y="74612"/>
                  <a:pt x="339626" y="52387"/>
                </a:cubicBezTo>
                <a:cubicBezTo>
                  <a:pt x="362843" y="30162"/>
                  <a:pt x="392113" y="12700"/>
                  <a:pt x="427435" y="0"/>
                </a:cubicBezTo>
                <a:close/>
                <a:moveTo>
                  <a:pt x="148233" y="0"/>
                </a:moveTo>
                <a:lnTo>
                  <a:pt x="180975" y="69056"/>
                </a:lnTo>
                <a:cubicBezTo>
                  <a:pt x="147638" y="80168"/>
                  <a:pt x="123726" y="95647"/>
                  <a:pt x="109240" y="115490"/>
                </a:cubicBezTo>
                <a:cubicBezTo>
                  <a:pt x="94754" y="135334"/>
                  <a:pt x="87114" y="161726"/>
                  <a:pt x="86321" y="194667"/>
                </a:cubicBezTo>
                <a:lnTo>
                  <a:pt x="167283" y="194667"/>
                </a:lnTo>
                <a:lnTo>
                  <a:pt x="167283" y="361950"/>
                </a:lnTo>
                <a:lnTo>
                  <a:pt x="0" y="361950"/>
                </a:lnTo>
                <a:lnTo>
                  <a:pt x="0" y="242292"/>
                </a:lnTo>
                <a:cubicBezTo>
                  <a:pt x="0" y="193873"/>
                  <a:pt x="4267" y="155674"/>
                  <a:pt x="12800" y="127694"/>
                </a:cubicBezTo>
                <a:cubicBezTo>
                  <a:pt x="21332" y="99714"/>
                  <a:pt x="37108" y="74612"/>
                  <a:pt x="60127" y="52387"/>
                </a:cubicBezTo>
                <a:cubicBezTo>
                  <a:pt x="83146" y="30162"/>
                  <a:pt x="112514" y="12700"/>
                  <a:pt x="148233" y="0"/>
                </a:cubicBez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Calibri" panose="020F0502020204030204" charset="0"/>
              <a:cs typeface="Calibri" panose="020F0502020204030204" charset="0"/>
            </a:endParaRPr>
          </a:p>
        </p:txBody>
      </p:sp>
      <p:sp>
        <p:nvSpPr>
          <p:cNvPr id="6" name="Freeform: Shape 44"/>
          <p:cNvSpPr/>
          <p:nvPr/>
        </p:nvSpPr>
        <p:spPr>
          <a:xfrm>
            <a:off x="9009586" y="6062351"/>
            <a:ext cx="460177" cy="361951"/>
          </a:xfrm>
          <a:custGeom>
            <a:avLst/>
            <a:gdLst/>
            <a:ahLst/>
            <a:cxnLst/>
            <a:rect l="l" t="t" r="r" b="b"/>
            <a:pathLst>
              <a:path w="460177" h="361950">
                <a:moveTo>
                  <a:pt x="292894" y="0"/>
                </a:moveTo>
                <a:lnTo>
                  <a:pt x="460177" y="0"/>
                </a:lnTo>
                <a:lnTo>
                  <a:pt x="460177" y="119657"/>
                </a:lnTo>
                <a:cubicBezTo>
                  <a:pt x="460177" y="168076"/>
                  <a:pt x="455911" y="206275"/>
                  <a:pt x="447378" y="234255"/>
                </a:cubicBezTo>
                <a:cubicBezTo>
                  <a:pt x="438845" y="262235"/>
                  <a:pt x="423069" y="287337"/>
                  <a:pt x="400050" y="309562"/>
                </a:cubicBezTo>
                <a:cubicBezTo>
                  <a:pt x="377032" y="331787"/>
                  <a:pt x="347663" y="349250"/>
                  <a:pt x="311944" y="361950"/>
                </a:cubicBezTo>
                <a:lnTo>
                  <a:pt x="279202" y="292893"/>
                </a:lnTo>
                <a:cubicBezTo>
                  <a:pt x="312539" y="281781"/>
                  <a:pt x="336451" y="266303"/>
                  <a:pt x="350937" y="246459"/>
                </a:cubicBezTo>
                <a:cubicBezTo>
                  <a:pt x="365423" y="226615"/>
                  <a:pt x="373063" y="200223"/>
                  <a:pt x="373857" y="167282"/>
                </a:cubicBezTo>
                <a:lnTo>
                  <a:pt x="292894" y="167282"/>
                </a:lnTo>
                <a:close/>
                <a:moveTo>
                  <a:pt x="13693" y="0"/>
                </a:moveTo>
                <a:lnTo>
                  <a:pt x="180975" y="0"/>
                </a:lnTo>
                <a:lnTo>
                  <a:pt x="180975" y="119657"/>
                </a:lnTo>
                <a:cubicBezTo>
                  <a:pt x="180975" y="168473"/>
                  <a:pt x="176709" y="206772"/>
                  <a:pt x="168176" y="234553"/>
                </a:cubicBezTo>
                <a:cubicBezTo>
                  <a:pt x="159643" y="262334"/>
                  <a:pt x="143768" y="287337"/>
                  <a:pt x="120551" y="309562"/>
                </a:cubicBezTo>
                <a:cubicBezTo>
                  <a:pt x="97334" y="331787"/>
                  <a:pt x="68064" y="349250"/>
                  <a:pt x="32743" y="361950"/>
                </a:cubicBezTo>
                <a:lnTo>
                  <a:pt x="0" y="292893"/>
                </a:lnTo>
                <a:cubicBezTo>
                  <a:pt x="33338" y="281781"/>
                  <a:pt x="57250" y="266303"/>
                  <a:pt x="71736" y="246459"/>
                </a:cubicBezTo>
                <a:cubicBezTo>
                  <a:pt x="86222" y="226615"/>
                  <a:pt x="93861" y="200223"/>
                  <a:pt x="94655" y="167282"/>
                </a:cubicBezTo>
                <a:lnTo>
                  <a:pt x="13693" y="167282"/>
                </a:lnTo>
                <a:close/>
              </a:path>
            </a:pathLst>
          </a:custGeom>
          <a:solidFill>
            <a:srgbClr val="00A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Calibri" panose="020F0502020204030204" charset="0"/>
              <a:cs typeface="Calibri" panose="020F0502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606425"/>
            <a:ext cx="11572875" cy="723900"/>
          </a:xfrm>
          <a:prstGeom prst="rect">
            <a:avLst/>
          </a:prstGeom>
        </p:spPr>
        <p:txBody>
          <a:bodyPr>
            <a:normAutofit lnSpcReduction="10000"/>
          </a:bodyPr>
          <a:lstStyle/>
          <a:p>
            <a:r>
              <a:rPr lang="en-US" sz="4000" dirty="0">
                <a:latin typeface="Calibri" panose="020F0502020204030204" charset="0"/>
                <a:cs typeface="Calibri" panose="020F0502020204030204" charset="0"/>
              </a:rPr>
              <a:t>Improving Health</a:t>
            </a:r>
          </a:p>
        </p:txBody>
      </p:sp>
      <p:sp>
        <p:nvSpPr>
          <p:cNvPr id="3" name="Rectangle 9"/>
          <p:cNvSpPr/>
          <p:nvPr/>
        </p:nvSpPr>
        <p:spPr>
          <a:xfrm>
            <a:off x="4836596" y="3122299"/>
            <a:ext cx="2518808" cy="1631644"/>
          </a:xfrm>
          <a:custGeom>
            <a:avLst/>
            <a:gdLst/>
            <a:ahLst/>
            <a:cxnLst/>
            <a:rect l="l" t="t" r="r" b="b"/>
            <a:pathLst>
              <a:path w="3816424" h="2472220">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nvGrpSpPr>
          <p:cNvPr id="4" name="Group 3"/>
          <p:cNvGrpSpPr/>
          <p:nvPr/>
        </p:nvGrpSpPr>
        <p:grpSpPr>
          <a:xfrm rot="-3060000">
            <a:off x="4565779" y="3130544"/>
            <a:ext cx="120077" cy="443661"/>
            <a:chOff x="1408027" y="3329887"/>
            <a:chExt cx="155342" cy="573958"/>
          </a:xfrm>
          <a:solidFill>
            <a:schemeClr val="accent2"/>
          </a:solidFill>
        </p:grpSpPr>
        <p:sp>
          <p:nvSpPr>
            <p:cNvPr id="5" name="Oval 4"/>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6" name="Oval 5"/>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7" name="Oval 6"/>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sp>
        <p:nvSpPr>
          <p:cNvPr id="8" name="Oval 7"/>
          <p:cNvSpPr/>
          <p:nvPr/>
        </p:nvSpPr>
        <p:spPr>
          <a:xfrm>
            <a:off x="3700643" y="2448218"/>
            <a:ext cx="797943" cy="797943"/>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9" name="Oval 8"/>
          <p:cNvSpPr/>
          <p:nvPr/>
        </p:nvSpPr>
        <p:spPr>
          <a:xfrm>
            <a:off x="5676071" y="1742695"/>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0" name="Oval 9"/>
          <p:cNvSpPr/>
          <p:nvPr/>
        </p:nvSpPr>
        <p:spPr>
          <a:xfrm>
            <a:off x="7464155" y="2368171"/>
            <a:ext cx="797943" cy="797943"/>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1" name="Oval 10"/>
          <p:cNvSpPr/>
          <p:nvPr/>
        </p:nvSpPr>
        <p:spPr>
          <a:xfrm>
            <a:off x="2869183" y="4953013"/>
            <a:ext cx="797943" cy="797943"/>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2" name="Oval 11"/>
          <p:cNvSpPr/>
          <p:nvPr/>
        </p:nvSpPr>
        <p:spPr>
          <a:xfrm>
            <a:off x="4754291" y="4953013"/>
            <a:ext cx="797943" cy="797943"/>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3" name="Oval 12"/>
          <p:cNvSpPr/>
          <p:nvPr/>
        </p:nvSpPr>
        <p:spPr>
          <a:xfrm>
            <a:off x="6639770" y="4953013"/>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4" name="Oval 13"/>
          <p:cNvSpPr/>
          <p:nvPr/>
        </p:nvSpPr>
        <p:spPr>
          <a:xfrm>
            <a:off x="8527971" y="4953013"/>
            <a:ext cx="797943" cy="797943"/>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nvGrpSpPr>
          <p:cNvPr id="15" name="Group 14"/>
          <p:cNvGrpSpPr/>
          <p:nvPr/>
        </p:nvGrpSpPr>
        <p:grpSpPr>
          <a:xfrm rot="3060000" flipH="1">
            <a:off x="7237482" y="3035763"/>
            <a:ext cx="120077" cy="443661"/>
            <a:chOff x="1408027" y="3329887"/>
            <a:chExt cx="155342" cy="573958"/>
          </a:xfrm>
          <a:solidFill>
            <a:schemeClr val="accent4"/>
          </a:solidFill>
        </p:grpSpPr>
        <p:sp>
          <p:nvSpPr>
            <p:cNvPr id="16" name="Oval 15"/>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7" name="Oval 16"/>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18" name="Oval 17"/>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grpSp>
        <p:nvGrpSpPr>
          <p:cNvPr id="19" name="Group 18"/>
          <p:cNvGrpSpPr/>
          <p:nvPr/>
        </p:nvGrpSpPr>
        <p:grpSpPr>
          <a:xfrm flipH="1">
            <a:off x="6015003" y="2628563"/>
            <a:ext cx="120077" cy="443661"/>
            <a:chOff x="1408027" y="3329887"/>
            <a:chExt cx="155342" cy="573958"/>
          </a:xfrm>
          <a:solidFill>
            <a:schemeClr val="accent3"/>
          </a:solidFill>
        </p:grpSpPr>
        <p:sp>
          <p:nvSpPr>
            <p:cNvPr id="20" name="Oval 19"/>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21" name="Oval 20"/>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22" name="Oval 21"/>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grpSp>
        <p:nvGrpSpPr>
          <p:cNvPr id="23" name="Group 22"/>
          <p:cNvGrpSpPr/>
          <p:nvPr/>
        </p:nvGrpSpPr>
        <p:grpSpPr>
          <a:xfrm rot="2880000">
            <a:off x="4516343" y="4215287"/>
            <a:ext cx="120077" cy="443661"/>
            <a:chOff x="1408027" y="3329887"/>
            <a:chExt cx="155342" cy="573958"/>
          </a:xfrm>
          <a:solidFill>
            <a:schemeClr val="accent1"/>
          </a:solidFill>
        </p:grpSpPr>
        <p:sp>
          <p:nvSpPr>
            <p:cNvPr id="24" name="Oval 23"/>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25" name="Oval 24"/>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26" name="Oval 25"/>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grpSp>
        <p:nvGrpSpPr>
          <p:cNvPr id="27" name="Group 26"/>
          <p:cNvGrpSpPr/>
          <p:nvPr/>
        </p:nvGrpSpPr>
        <p:grpSpPr>
          <a:xfrm rot="18720000" flipH="1">
            <a:off x="7610019" y="4155419"/>
            <a:ext cx="120077" cy="443661"/>
            <a:chOff x="1408027" y="3329887"/>
            <a:chExt cx="155342" cy="573958"/>
          </a:xfrm>
          <a:solidFill>
            <a:schemeClr val="accent4"/>
          </a:solidFill>
        </p:grpSpPr>
        <p:sp>
          <p:nvSpPr>
            <p:cNvPr id="28" name="Oval 27"/>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29" name="Oval 28"/>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30" name="Oval 29"/>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grpSp>
        <p:nvGrpSpPr>
          <p:cNvPr id="31" name="Group 30"/>
          <p:cNvGrpSpPr/>
          <p:nvPr/>
        </p:nvGrpSpPr>
        <p:grpSpPr>
          <a:xfrm rot="1380000">
            <a:off x="5363532" y="4497400"/>
            <a:ext cx="120077" cy="443661"/>
            <a:chOff x="1408027" y="3329887"/>
            <a:chExt cx="155342" cy="573958"/>
          </a:xfrm>
          <a:solidFill>
            <a:schemeClr val="accent2"/>
          </a:solidFill>
        </p:grpSpPr>
        <p:sp>
          <p:nvSpPr>
            <p:cNvPr id="32" name="Oval 31"/>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33" name="Oval 32"/>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34" name="Oval 33"/>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grpSp>
        <p:nvGrpSpPr>
          <p:cNvPr id="35" name="Group 34"/>
          <p:cNvGrpSpPr/>
          <p:nvPr/>
        </p:nvGrpSpPr>
        <p:grpSpPr>
          <a:xfrm rot="19920000" flipH="1">
            <a:off x="6585823" y="4577739"/>
            <a:ext cx="120077" cy="443661"/>
            <a:chOff x="1408027" y="3329887"/>
            <a:chExt cx="155350" cy="573958"/>
          </a:xfrm>
          <a:solidFill>
            <a:schemeClr val="accent3"/>
          </a:solidFill>
        </p:grpSpPr>
        <p:sp>
          <p:nvSpPr>
            <p:cNvPr id="36" name="Oval 35"/>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37" name="Oval 36"/>
            <p:cNvSpPr/>
            <p:nvPr/>
          </p:nvSpPr>
          <p:spPr>
            <a:xfrm>
              <a:off x="1408034" y="3539195"/>
              <a:ext cx="155343"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sp>
          <p:nvSpPr>
            <p:cNvPr id="38" name="Oval 37"/>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Calibri" panose="020F0502020204030204" charset="0"/>
                <a:cs typeface="Calibri" panose="020F0502020204030204" charset="0"/>
              </a:endParaRPr>
            </a:p>
          </p:txBody>
        </p:sp>
      </p:grpSp>
      <p:sp>
        <p:nvSpPr>
          <p:cNvPr id="39" name="TextBox 38"/>
          <p:cNvSpPr txBox="1"/>
          <p:nvPr/>
        </p:nvSpPr>
        <p:spPr>
          <a:xfrm>
            <a:off x="5198249" y="4033672"/>
            <a:ext cx="1777600" cy="338554"/>
          </a:xfrm>
          <a:prstGeom prst="rect">
            <a:avLst/>
          </a:prstGeom>
          <a:noFill/>
        </p:spPr>
        <p:txBody>
          <a:bodyPr wrap="square" rtlCol="0">
            <a:spAutoFit/>
          </a:bodyPr>
          <a:lstStyle/>
          <a:p>
            <a:pPr algn="ctr"/>
            <a:r>
              <a:rPr lang="en-US" altLang="ko-KR" sz="1600" b="1" dirty="0">
                <a:solidFill>
                  <a:schemeClr val="tx1">
                    <a:lumMod val="75000"/>
                    <a:lumOff val="25000"/>
                  </a:schemeClr>
                </a:solidFill>
                <a:latin typeface="Calibri" panose="020F0502020204030204" charset="0"/>
                <a:cs typeface="Calibri" panose="020F0502020204030204" charset="0"/>
              </a:rPr>
              <a:t>Health</a:t>
            </a:r>
          </a:p>
        </p:txBody>
      </p:sp>
      <p:sp>
        <p:nvSpPr>
          <p:cNvPr id="47" name="TextBox 46"/>
          <p:cNvSpPr txBox="1"/>
          <p:nvPr/>
        </p:nvSpPr>
        <p:spPr>
          <a:xfrm>
            <a:off x="8711343" y="2361181"/>
            <a:ext cx="3204000" cy="1959062"/>
          </a:xfrm>
          <a:prstGeom prst="rect">
            <a:avLst/>
          </a:prstGeom>
          <a:noFill/>
        </p:spPr>
        <p:txBody>
          <a:bodyPr wrap="square" rtlCol="0">
            <a:spAutoFit/>
          </a:bodyPr>
          <a:lstStyle/>
          <a:p>
            <a:pPr algn="r"/>
            <a:r>
              <a:rPr lang="en-US" altLang="ko-KR" sz="1733" dirty="0">
                <a:solidFill>
                  <a:schemeClr val="tx1">
                    <a:lumMod val="75000"/>
                    <a:lumOff val="25000"/>
                  </a:schemeClr>
                </a:solidFill>
                <a:latin typeface="Calibri" panose="020F0502020204030204" charset="0"/>
                <a:cs typeface="Calibri" panose="020F0502020204030204" charset="0"/>
              </a:rPr>
              <a:t> Big data analytics also allow us to  monitor and predict epidemics  and disease outbreaks, simply  by listening to what people are </a:t>
            </a:r>
          </a:p>
          <a:p>
            <a:pPr algn="r"/>
            <a:r>
              <a:rPr lang="en-US" altLang="ko-KR" sz="1733" dirty="0">
                <a:solidFill>
                  <a:schemeClr val="tx1">
                    <a:lumMod val="75000"/>
                    <a:lumOff val="25000"/>
                  </a:schemeClr>
                </a:solidFill>
                <a:latin typeface="Calibri" panose="020F0502020204030204" charset="0"/>
                <a:cs typeface="Calibri" panose="020F0502020204030204" charset="0"/>
              </a:rPr>
              <a:t> saying, i.e. “Feeling rubbish today - in bed with a cold” or searching for on the Internet.</a:t>
            </a:r>
          </a:p>
        </p:txBody>
      </p:sp>
      <p:sp>
        <p:nvSpPr>
          <p:cNvPr id="48" name="TextBox 47"/>
          <p:cNvSpPr txBox="1"/>
          <p:nvPr/>
        </p:nvSpPr>
        <p:spPr>
          <a:xfrm>
            <a:off x="63256" y="2361181"/>
            <a:ext cx="3204000" cy="2492414"/>
          </a:xfrm>
          <a:prstGeom prst="rect">
            <a:avLst/>
          </a:prstGeom>
          <a:noFill/>
        </p:spPr>
        <p:txBody>
          <a:bodyPr wrap="square" rtlCol="0">
            <a:spAutoFit/>
          </a:bodyPr>
          <a:lstStyle/>
          <a:p>
            <a:r>
              <a:rPr lang="en-US" altLang="ko-KR" sz="1733" dirty="0">
                <a:solidFill>
                  <a:schemeClr val="tx1">
                    <a:lumMod val="75000"/>
                    <a:lumOff val="25000"/>
                  </a:schemeClr>
                </a:solidFill>
                <a:latin typeface="Calibri" panose="020F0502020204030204" charset="0"/>
                <a:cs typeface="Calibri" panose="020F0502020204030204" charset="0"/>
              </a:rPr>
              <a:t>The computing power of big data analytics enables us to find </a:t>
            </a:r>
          </a:p>
          <a:p>
            <a:r>
              <a:rPr lang="en-US" altLang="ko-KR" sz="1733" dirty="0">
                <a:solidFill>
                  <a:schemeClr val="tx1">
                    <a:lumMod val="75000"/>
                    <a:lumOff val="25000"/>
                  </a:schemeClr>
                </a:solidFill>
                <a:latin typeface="Calibri" panose="020F0502020204030204" charset="0"/>
                <a:cs typeface="Calibri" panose="020F0502020204030204" charset="0"/>
              </a:rPr>
              <a:t>new cures and better understand and predict disease </a:t>
            </a:r>
          </a:p>
          <a:p>
            <a:r>
              <a:rPr lang="en-US" altLang="ko-KR" sz="1733" dirty="0">
                <a:solidFill>
                  <a:schemeClr val="tx1">
                    <a:lumMod val="75000"/>
                    <a:lumOff val="25000"/>
                  </a:schemeClr>
                </a:solidFill>
                <a:latin typeface="Calibri" panose="020F0502020204030204" charset="0"/>
                <a:cs typeface="Calibri" panose="020F0502020204030204" charset="0"/>
              </a:rPr>
              <a:t>patterns. We can use all the </a:t>
            </a:r>
          </a:p>
          <a:p>
            <a:r>
              <a:rPr lang="en-US" altLang="ko-KR" sz="1733" dirty="0">
                <a:solidFill>
                  <a:schemeClr val="tx1">
                    <a:lumMod val="75000"/>
                    <a:lumOff val="25000"/>
                  </a:schemeClr>
                </a:solidFill>
                <a:latin typeface="Calibri" panose="020F0502020204030204" charset="0"/>
                <a:cs typeface="Calibri" panose="020F0502020204030204" charset="0"/>
              </a:rPr>
              <a:t>data from smart watches and </a:t>
            </a:r>
          </a:p>
          <a:p>
            <a:r>
              <a:rPr lang="en-US" altLang="ko-KR" sz="1733" dirty="0">
                <a:solidFill>
                  <a:schemeClr val="tx1">
                    <a:lumMod val="75000"/>
                    <a:lumOff val="25000"/>
                  </a:schemeClr>
                </a:solidFill>
                <a:latin typeface="Calibri" panose="020F0502020204030204" charset="0"/>
                <a:cs typeface="Calibri" panose="020F0502020204030204" charset="0"/>
              </a:rPr>
              <a:t>wearable devices to better </a:t>
            </a:r>
          </a:p>
          <a:p>
            <a:r>
              <a:rPr lang="en-US" altLang="ko-KR" sz="1733" dirty="0">
                <a:solidFill>
                  <a:schemeClr val="tx1">
                    <a:lumMod val="75000"/>
                    <a:lumOff val="25000"/>
                  </a:schemeClr>
                </a:solidFill>
                <a:latin typeface="Calibri" panose="020F0502020204030204" charset="0"/>
                <a:cs typeface="Calibri" panose="020F0502020204030204" charset="0"/>
              </a:rPr>
              <a:t>understand links between </a:t>
            </a:r>
          </a:p>
          <a:p>
            <a:r>
              <a:rPr lang="en-US" altLang="ko-KR" sz="1733" dirty="0">
                <a:solidFill>
                  <a:schemeClr val="tx1">
                    <a:lumMod val="75000"/>
                    <a:lumOff val="25000"/>
                  </a:schemeClr>
                </a:solidFill>
                <a:latin typeface="Calibri" panose="020F0502020204030204" charset="0"/>
                <a:cs typeface="Calibri" panose="020F0502020204030204" charset="0"/>
              </a:rPr>
              <a:t>lifestyles and diseases.</a:t>
            </a:r>
          </a:p>
        </p:txBody>
      </p:sp>
      <p:sp>
        <p:nvSpPr>
          <p:cNvPr id="57" name="Freeform 47"/>
          <p:cNvSpPr>
            <a:spLocks noChangeAspect="1"/>
          </p:cNvSpPr>
          <p:nvPr/>
        </p:nvSpPr>
        <p:spPr>
          <a:xfrm>
            <a:off x="3896360" y="2644140"/>
            <a:ext cx="406400" cy="406400"/>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1" fmla="*/ 790984 w 1901727"/>
              <a:gd name="connsiteY0-2" fmla="*/ 0 h 1985875"/>
              <a:gd name="connsiteX1-3" fmla="*/ 790984 w 1901727"/>
              <a:gd name="connsiteY1-4" fmla="*/ 0 h 1985875"/>
              <a:gd name="connsiteX2-5" fmla="*/ 1026596 w 1901727"/>
              <a:gd name="connsiteY2-6" fmla="*/ 5610 h 1985875"/>
              <a:gd name="connsiteX3-7" fmla="*/ 1020986 w 1901727"/>
              <a:gd name="connsiteY3-8" fmla="*/ 493664 h 1985875"/>
              <a:gd name="connsiteX4-9" fmla="*/ 1172451 w 1901727"/>
              <a:gd name="connsiteY4-10" fmla="*/ 605860 h 1985875"/>
              <a:gd name="connsiteX5-11" fmla="*/ 1357575 w 1901727"/>
              <a:gd name="connsiteY5-12" fmla="*/ 403907 h 1985875"/>
              <a:gd name="connsiteX6-13" fmla="*/ 1901727 w 1901727"/>
              <a:gd name="connsiteY6-14" fmla="*/ 1924167 h 1985875"/>
              <a:gd name="connsiteX7-15" fmla="*/ 992937 w 1901727"/>
              <a:gd name="connsiteY7-16" fmla="*/ 1480991 h 1985875"/>
              <a:gd name="connsiteX8-17" fmla="*/ 1054645 w 1901727"/>
              <a:gd name="connsiteY8-18" fmla="*/ 1121963 h 1985875"/>
              <a:gd name="connsiteX9-19" fmla="*/ 1088304 w 1901727"/>
              <a:gd name="connsiteY9-20" fmla="*/ 757325 h 1985875"/>
              <a:gd name="connsiteX10-21" fmla="*/ 920009 w 1901727"/>
              <a:gd name="connsiteY10-22" fmla="*/ 611470 h 1985875"/>
              <a:gd name="connsiteX11-23" fmla="*/ 729276 w 1901727"/>
              <a:gd name="connsiteY11-24" fmla="*/ 751715 h 1985875"/>
              <a:gd name="connsiteX12-25" fmla="*/ 740495 w 1901727"/>
              <a:gd name="connsiteY12-26" fmla="*/ 1161232 h 1985875"/>
              <a:gd name="connsiteX13-27" fmla="*/ 785374 w 1901727"/>
              <a:gd name="connsiteY13-28" fmla="*/ 1509040 h 1985875"/>
              <a:gd name="connsiteX14-29" fmla="*/ 0 w 1901727"/>
              <a:gd name="connsiteY14-30" fmla="*/ 1985875 h 1985875"/>
              <a:gd name="connsiteX15-31" fmla="*/ 437565 w 1901727"/>
              <a:gd name="connsiteY15-32" fmla="*/ 387077 h 1985875"/>
              <a:gd name="connsiteX16-33" fmla="*/ 650738 w 1901727"/>
              <a:gd name="connsiteY16-34" fmla="*/ 611470 h 1985875"/>
              <a:gd name="connsiteX17-35" fmla="*/ 813423 w 1901727"/>
              <a:gd name="connsiteY17-36" fmla="*/ 499274 h 1985875"/>
              <a:gd name="connsiteX18-37" fmla="*/ 790984 w 1901727"/>
              <a:gd name="connsiteY18-38" fmla="*/ 0 h 1985875"/>
              <a:gd name="connsiteX0-39" fmla="*/ 790984 w 1901727"/>
              <a:gd name="connsiteY0-40" fmla="*/ 0 h 1985875"/>
              <a:gd name="connsiteX1-41" fmla="*/ 790984 w 1901727"/>
              <a:gd name="connsiteY1-42" fmla="*/ 0 h 1985875"/>
              <a:gd name="connsiteX2-43" fmla="*/ 1026596 w 1901727"/>
              <a:gd name="connsiteY2-44" fmla="*/ 5610 h 1985875"/>
              <a:gd name="connsiteX3-45" fmla="*/ 1020986 w 1901727"/>
              <a:gd name="connsiteY3-46" fmla="*/ 493664 h 1985875"/>
              <a:gd name="connsiteX4-47" fmla="*/ 1172451 w 1901727"/>
              <a:gd name="connsiteY4-48" fmla="*/ 605860 h 1985875"/>
              <a:gd name="connsiteX5-49" fmla="*/ 1357575 w 1901727"/>
              <a:gd name="connsiteY5-50" fmla="*/ 403907 h 1985875"/>
              <a:gd name="connsiteX6-51" fmla="*/ 1901727 w 1901727"/>
              <a:gd name="connsiteY6-52" fmla="*/ 1924167 h 1985875"/>
              <a:gd name="connsiteX7-53" fmla="*/ 992937 w 1901727"/>
              <a:gd name="connsiteY7-54" fmla="*/ 1480991 h 1985875"/>
              <a:gd name="connsiteX8-55" fmla="*/ 1054645 w 1901727"/>
              <a:gd name="connsiteY8-56" fmla="*/ 1121963 h 1985875"/>
              <a:gd name="connsiteX9-57" fmla="*/ 1088304 w 1901727"/>
              <a:gd name="connsiteY9-58" fmla="*/ 757325 h 1985875"/>
              <a:gd name="connsiteX10-59" fmla="*/ 920009 w 1901727"/>
              <a:gd name="connsiteY10-60" fmla="*/ 611470 h 1985875"/>
              <a:gd name="connsiteX11-61" fmla="*/ 729276 w 1901727"/>
              <a:gd name="connsiteY11-62" fmla="*/ 751715 h 1985875"/>
              <a:gd name="connsiteX12-63" fmla="*/ 740495 w 1901727"/>
              <a:gd name="connsiteY12-64" fmla="*/ 1161232 h 1985875"/>
              <a:gd name="connsiteX13-65" fmla="*/ 785374 w 1901727"/>
              <a:gd name="connsiteY13-66" fmla="*/ 1509040 h 1985875"/>
              <a:gd name="connsiteX14-67" fmla="*/ 0 w 1901727"/>
              <a:gd name="connsiteY14-68" fmla="*/ 1985875 h 1985875"/>
              <a:gd name="connsiteX15-69" fmla="*/ 437565 w 1901727"/>
              <a:gd name="connsiteY15-70" fmla="*/ 387077 h 1985875"/>
              <a:gd name="connsiteX16-71" fmla="*/ 650738 w 1901727"/>
              <a:gd name="connsiteY16-72" fmla="*/ 611470 h 1985875"/>
              <a:gd name="connsiteX17-73" fmla="*/ 813423 w 1901727"/>
              <a:gd name="connsiteY17-74" fmla="*/ 499274 h 1985875"/>
              <a:gd name="connsiteX18-75" fmla="*/ 790984 w 1901727"/>
              <a:gd name="connsiteY18-76" fmla="*/ 0 h 1985875"/>
              <a:gd name="connsiteX0-77" fmla="*/ 790984 w 1901727"/>
              <a:gd name="connsiteY0-78" fmla="*/ 0 h 1985875"/>
              <a:gd name="connsiteX1-79" fmla="*/ 790984 w 1901727"/>
              <a:gd name="connsiteY1-80" fmla="*/ 0 h 1985875"/>
              <a:gd name="connsiteX2-81" fmla="*/ 1026596 w 1901727"/>
              <a:gd name="connsiteY2-82" fmla="*/ 5610 h 1985875"/>
              <a:gd name="connsiteX3-83" fmla="*/ 1020986 w 1901727"/>
              <a:gd name="connsiteY3-84" fmla="*/ 493664 h 1985875"/>
              <a:gd name="connsiteX4-85" fmla="*/ 1172451 w 1901727"/>
              <a:gd name="connsiteY4-86" fmla="*/ 605860 h 1985875"/>
              <a:gd name="connsiteX5-87" fmla="*/ 1357575 w 1901727"/>
              <a:gd name="connsiteY5-88" fmla="*/ 403907 h 1985875"/>
              <a:gd name="connsiteX6-89" fmla="*/ 1901727 w 1901727"/>
              <a:gd name="connsiteY6-90" fmla="*/ 1924167 h 1985875"/>
              <a:gd name="connsiteX7-91" fmla="*/ 992937 w 1901727"/>
              <a:gd name="connsiteY7-92" fmla="*/ 1480991 h 1985875"/>
              <a:gd name="connsiteX8-93" fmla="*/ 1054645 w 1901727"/>
              <a:gd name="connsiteY8-94" fmla="*/ 1121963 h 1985875"/>
              <a:gd name="connsiteX9-95" fmla="*/ 1088304 w 1901727"/>
              <a:gd name="connsiteY9-96" fmla="*/ 757325 h 1985875"/>
              <a:gd name="connsiteX10-97" fmla="*/ 920009 w 1901727"/>
              <a:gd name="connsiteY10-98" fmla="*/ 611470 h 1985875"/>
              <a:gd name="connsiteX11-99" fmla="*/ 729276 w 1901727"/>
              <a:gd name="connsiteY11-100" fmla="*/ 751715 h 1985875"/>
              <a:gd name="connsiteX12-101" fmla="*/ 740495 w 1901727"/>
              <a:gd name="connsiteY12-102" fmla="*/ 1161232 h 1985875"/>
              <a:gd name="connsiteX13-103" fmla="*/ 785374 w 1901727"/>
              <a:gd name="connsiteY13-104" fmla="*/ 1509040 h 1985875"/>
              <a:gd name="connsiteX14-105" fmla="*/ 0 w 1901727"/>
              <a:gd name="connsiteY14-106" fmla="*/ 1985875 h 1985875"/>
              <a:gd name="connsiteX15-107" fmla="*/ 437565 w 1901727"/>
              <a:gd name="connsiteY15-108" fmla="*/ 387077 h 1985875"/>
              <a:gd name="connsiteX16-109" fmla="*/ 650738 w 1901727"/>
              <a:gd name="connsiteY16-110" fmla="*/ 611470 h 1985875"/>
              <a:gd name="connsiteX17-111" fmla="*/ 813423 w 1901727"/>
              <a:gd name="connsiteY17-112" fmla="*/ 499274 h 1985875"/>
              <a:gd name="connsiteX18-113" fmla="*/ 790984 w 1901727"/>
              <a:gd name="connsiteY18-114" fmla="*/ 0 h 1985875"/>
              <a:gd name="connsiteX0-115" fmla="*/ 790984 w 1901727"/>
              <a:gd name="connsiteY0-116" fmla="*/ 0 h 1985875"/>
              <a:gd name="connsiteX1-117" fmla="*/ 790984 w 1901727"/>
              <a:gd name="connsiteY1-118" fmla="*/ 0 h 1985875"/>
              <a:gd name="connsiteX2-119" fmla="*/ 1026596 w 1901727"/>
              <a:gd name="connsiteY2-120" fmla="*/ 5610 h 1985875"/>
              <a:gd name="connsiteX3-121" fmla="*/ 1020986 w 1901727"/>
              <a:gd name="connsiteY3-122" fmla="*/ 493664 h 1985875"/>
              <a:gd name="connsiteX4-123" fmla="*/ 1172451 w 1901727"/>
              <a:gd name="connsiteY4-124" fmla="*/ 605860 h 1985875"/>
              <a:gd name="connsiteX5-125" fmla="*/ 1351965 w 1901727"/>
              <a:gd name="connsiteY5-126" fmla="*/ 375858 h 1985875"/>
              <a:gd name="connsiteX6-127" fmla="*/ 1901727 w 1901727"/>
              <a:gd name="connsiteY6-128" fmla="*/ 1924167 h 1985875"/>
              <a:gd name="connsiteX7-129" fmla="*/ 992937 w 1901727"/>
              <a:gd name="connsiteY7-130" fmla="*/ 1480991 h 1985875"/>
              <a:gd name="connsiteX8-131" fmla="*/ 1054645 w 1901727"/>
              <a:gd name="connsiteY8-132" fmla="*/ 1121963 h 1985875"/>
              <a:gd name="connsiteX9-133" fmla="*/ 1088304 w 1901727"/>
              <a:gd name="connsiteY9-134" fmla="*/ 757325 h 1985875"/>
              <a:gd name="connsiteX10-135" fmla="*/ 920009 w 1901727"/>
              <a:gd name="connsiteY10-136" fmla="*/ 611470 h 1985875"/>
              <a:gd name="connsiteX11-137" fmla="*/ 729276 w 1901727"/>
              <a:gd name="connsiteY11-138" fmla="*/ 751715 h 1985875"/>
              <a:gd name="connsiteX12-139" fmla="*/ 740495 w 1901727"/>
              <a:gd name="connsiteY12-140" fmla="*/ 1161232 h 1985875"/>
              <a:gd name="connsiteX13-141" fmla="*/ 785374 w 1901727"/>
              <a:gd name="connsiteY13-142" fmla="*/ 1509040 h 1985875"/>
              <a:gd name="connsiteX14-143" fmla="*/ 0 w 1901727"/>
              <a:gd name="connsiteY14-144" fmla="*/ 1985875 h 1985875"/>
              <a:gd name="connsiteX15-145" fmla="*/ 437565 w 1901727"/>
              <a:gd name="connsiteY15-146" fmla="*/ 387077 h 1985875"/>
              <a:gd name="connsiteX16-147" fmla="*/ 650738 w 1901727"/>
              <a:gd name="connsiteY16-148" fmla="*/ 611470 h 1985875"/>
              <a:gd name="connsiteX17-149" fmla="*/ 813423 w 1901727"/>
              <a:gd name="connsiteY17-150" fmla="*/ 499274 h 1985875"/>
              <a:gd name="connsiteX18-151" fmla="*/ 790984 w 1901727"/>
              <a:gd name="connsiteY18-152" fmla="*/ 0 h 1985875"/>
              <a:gd name="connsiteX0-153" fmla="*/ 790984 w 1901727"/>
              <a:gd name="connsiteY0-154" fmla="*/ 0 h 1985875"/>
              <a:gd name="connsiteX1-155" fmla="*/ 790984 w 1901727"/>
              <a:gd name="connsiteY1-156" fmla="*/ 0 h 1985875"/>
              <a:gd name="connsiteX2-157" fmla="*/ 1026596 w 1901727"/>
              <a:gd name="connsiteY2-158" fmla="*/ 5610 h 1985875"/>
              <a:gd name="connsiteX3-159" fmla="*/ 1020986 w 1901727"/>
              <a:gd name="connsiteY3-160" fmla="*/ 493664 h 1985875"/>
              <a:gd name="connsiteX4-161" fmla="*/ 1172451 w 1901727"/>
              <a:gd name="connsiteY4-162" fmla="*/ 605860 h 1985875"/>
              <a:gd name="connsiteX5-163" fmla="*/ 1351965 w 1901727"/>
              <a:gd name="connsiteY5-164" fmla="*/ 375858 h 1985875"/>
              <a:gd name="connsiteX6-165" fmla="*/ 1901727 w 1901727"/>
              <a:gd name="connsiteY6-166" fmla="*/ 1924167 h 1985875"/>
              <a:gd name="connsiteX7-167" fmla="*/ 992937 w 1901727"/>
              <a:gd name="connsiteY7-168" fmla="*/ 1480991 h 1985875"/>
              <a:gd name="connsiteX8-169" fmla="*/ 1054645 w 1901727"/>
              <a:gd name="connsiteY8-170" fmla="*/ 1121963 h 1985875"/>
              <a:gd name="connsiteX9-171" fmla="*/ 1088304 w 1901727"/>
              <a:gd name="connsiteY9-172" fmla="*/ 757325 h 1985875"/>
              <a:gd name="connsiteX10-173" fmla="*/ 920009 w 1901727"/>
              <a:gd name="connsiteY10-174" fmla="*/ 611470 h 1985875"/>
              <a:gd name="connsiteX11-175" fmla="*/ 729276 w 1901727"/>
              <a:gd name="connsiteY11-176" fmla="*/ 751715 h 1985875"/>
              <a:gd name="connsiteX12-177" fmla="*/ 740495 w 1901727"/>
              <a:gd name="connsiteY12-178" fmla="*/ 1161232 h 1985875"/>
              <a:gd name="connsiteX13-179" fmla="*/ 785374 w 1901727"/>
              <a:gd name="connsiteY13-180" fmla="*/ 1509040 h 1985875"/>
              <a:gd name="connsiteX14-181" fmla="*/ 0 w 1901727"/>
              <a:gd name="connsiteY14-182" fmla="*/ 1985875 h 1985875"/>
              <a:gd name="connsiteX15-183" fmla="*/ 437565 w 1901727"/>
              <a:gd name="connsiteY15-184" fmla="*/ 387077 h 1985875"/>
              <a:gd name="connsiteX16-185" fmla="*/ 650738 w 1901727"/>
              <a:gd name="connsiteY16-186" fmla="*/ 611470 h 1985875"/>
              <a:gd name="connsiteX17-187" fmla="*/ 813423 w 1901727"/>
              <a:gd name="connsiteY17-188" fmla="*/ 499274 h 1985875"/>
              <a:gd name="connsiteX18-189" fmla="*/ 790984 w 1901727"/>
              <a:gd name="connsiteY18-190" fmla="*/ 0 h 1985875"/>
              <a:gd name="connsiteX0-191" fmla="*/ 790984 w 1901727"/>
              <a:gd name="connsiteY0-192" fmla="*/ 0 h 1985875"/>
              <a:gd name="connsiteX1-193" fmla="*/ 790984 w 1901727"/>
              <a:gd name="connsiteY1-194" fmla="*/ 0 h 1985875"/>
              <a:gd name="connsiteX2-195" fmla="*/ 1026596 w 1901727"/>
              <a:gd name="connsiteY2-196" fmla="*/ 5610 h 1985875"/>
              <a:gd name="connsiteX3-197" fmla="*/ 1020986 w 1901727"/>
              <a:gd name="connsiteY3-198" fmla="*/ 493664 h 1985875"/>
              <a:gd name="connsiteX4-199" fmla="*/ 1155622 w 1901727"/>
              <a:gd name="connsiteY4-200" fmla="*/ 572201 h 1985875"/>
              <a:gd name="connsiteX5-201" fmla="*/ 1351965 w 1901727"/>
              <a:gd name="connsiteY5-202" fmla="*/ 375858 h 1985875"/>
              <a:gd name="connsiteX6-203" fmla="*/ 1901727 w 1901727"/>
              <a:gd name="connsiteY6-204" fmla="*/ 1924167 h 1985875"/>
              <a:gd name="connsiteX7-205" fmla="*/ 992937 w 1901727"/>
              <a:gd name="connsiteY7-206" fmla="*/ 1480991 h 1985875"/>
              <a:gd name="connsiteX8-207" fmla="*/ 1054645 w 1901727"/>
              <a:gd name="connsiteY8-208" fmla="*/ 1121963 h 1985875"/>
              <a:gd name="connsiteX9-209" fmla="*/ 1088304 w 1901727"/>
              <a:gd name="connsiteY9-210" fmla="*/ 757325 h 1985875"/>
              <a:gd name="connsiteX10-211" fmla="*/ 920009 w 1901727"/>
              <a:gd name="connsiteY10-212" fmla="*/ 611470 h 1985875"/>
              <a:gd name="connsiteX11-213" fmla="*/ 729276 w 1901727"/>
              <a:gd name="connsiteY11-214" fmla="*/ 751715 h 1985875"/>
              <a:gd name="connsiteX12-215" fmla="*/ 740495 w 1901727"/>
              <a:gd name="connsiteY12-216" fmla="*/ 1161232 h 1985875"/>
              <a:gd name="connsiteX13-217" fmla="*/ 785374 w 1901727"/>
              <a:gd name="connsiteY13-218" fmla="*/ 1509040 h 1985875"/>
              <a:gd name="connsiteX14-219" fmla="*/ 0 w 1901727"/>
              <a:gd name="connsiteY14-220" fmla="*/ 1985875 h 1985875"/>
              <a:gd name="connsiteX15-221" fmla="*/ 437565 w 1901727"/>
              <a:gd name="connsiteY15-222" fmla="*/ 387077 h 1985875"/>
              <a:gd name="connsiteX16-223" fmla="*/ 650738 w 1901727"/>
              <a:gd name="connsiteY16-224" fmla="*/ 611470 h 1985875"/>
              <a:gd name="connsiteX17-225" fmla="*/ 813423 w 1901727"/>
              <a:gd name="connsiteY17-226" fmla="*/ 499274 h 1985875"/>
              <a:gd name="connsiteX18-227" fmla="*/ 790984 w 1901727"/>
              <a:gd name="connsiteY18-228" fmla="*/ 0 h 1985875"/>
              <a:gd name="connsiteX0-229" fmla="*/ 790984 w 1901727"/>
              <a:gd name="connsiteY0-230" fmla="*/ 0 h 1985875"/>
              <a:gd name="connsiteX1-231" fmla="*/ 790984 w 1901727"/>
              <a:gd name="connsiteY1-232" fmla="*/ 0 h 1985875"/>
              <a:gd name="connsiteX2-233" fmla="*/ 1026596 w 1901727"/>
              <a:gd name="connsiteY2-234" fmla="*/ 5610 h 1985875"/>
              <a:gd name="connsiteX3-235" fmla="*/ 1020986 w 1901727"/>
              <a:gd name="connsiteY3-236" fmla="*/ 493664 h 1985875"/>
              <a:gd name="connsiteX4-237" fmla="*/ 1155622 w 1901727"/>
              <a:gd name="connsiteY4-238" fmla="*/ 572201 h 1985875"/>
              <a:gd name="connsiteX5-239" fmla="*/ 1351965 w 1901727"/>
              <a:gd name="connsiteY5-240" fmla="*/ 375858 h 1985875"/>
              <a:gd name="connsiteX6-241" fmla="*/ 1901727 w 1901727"/>
              <a:gd name="connsiteY6-242" fmla="*/ 1924167 h 1985875"/>
              <a:gd name="connsiteX7-243" fmla="*/ 992937 w 1901727"/>
              <a:gd name="connsiteY7-244" fmla="*/ 1480991 h 1985875"/>
              <a:gd name="connsiteX8-245" fmla="*/ 1054645 w 1901727"/>
              <a:gd name="connsiteY8-246" fmla="*/ 1121963 h 1985875"/>
              <a:gd name="connsiteX9-247" fmla="*/ 1088304 w 1901727"/>
              <a:gd name="connsiteY9-248" fmla="*/ 757325 h 1985875"/>
              <a:gd name="connsiteX10-249" fmla="*/ 920009 w 1901727"/>
              <a:gd name="connsiteY10-250" fmla="*/ 611470 h 1985875"/>
              <a:gd name="connsiteX11-251" fmla="*/ 729276 w 1901727"/>
              <a:gd name="connsiteY11-252" fmla="*/ 751715 h 1985875"/>
              <a:gd name="connsiteX12-253" fmla="*/ 740495 w 1901727"/>
              <a:gd name="connsiteY12-254" fmla="*/ 1161232 h 1985875"/>
              <a:gd name="connsiteX13-255" fmla="*/ 785374 w 1901727"/>
              <a:gd name="connsiteY13-256" fmla="*/ 1509040 h 1985875"/>
              <a:gd name="connsiteX14-257" fmla="*/ 0 w 1901727"/>
              <a:gd name="connsiteY14-258" fmla="*/ 1985875 h 1985875"/>
              <a:gd name="connsiteX15-259" fmla="*/ 437565 w 1901727"/>
              <a:gd name="connsiteY15-260" fmla="*/ 387077 h 1985875"/>
              <a:gd name="connsiteX16-261" fmla="*/ 650738 w 1901727"/>
              <a:gd name="connsiteY16-262" fmla="*/ 611470 h 1985875"/>
              <a:gd name="connsiteX17-263" fmla="*/ 813423 w 1901727"/>
              <a:gd name="connsiteY17-264" fmla="*/ 499274 h 1985875"/>
              <a:gd name="connsiteX18-265" fmla="*/ 790984 w 1901727"/>
              <a:gd name="connsiteY18-266" fmla="*/ 0 h 1985875"/>
              <a:gd name="connsiteX0-267" fmla="*/ 790984 w 1901727"/>
              <a:gd name="connsiteY0-268" fmla="*/ 0 h 1985875"/>
              <a:gd name="connsiteX1-269" fmla="*/ 790984 w 1901727"/>
              <a:gd name="connsiteY1-270" fmla="*/ 0 h 1985875"/>
              <a:gd name="connsiteX2-271" fmla="*/ 1026596 w 1901727"/>
              <a:gd name="connsiteY2-272" fmla="*/ 5610 h 1985875"/>
              <a:gd name="connsiteX3-273" fmla="*/ 1020986 w 1901727"/>
              <a:gd name="connsiteY3-274" fmla="*/ 493664 h 1985875"/>
              <a:gd name="connsiteX4-275" fmla="*/ 1155622 w 1901727"/>
              <a:gd name="connsiteY4-276" fmla="*/ 572201 h 1985875"/>
              <a:gd name="connsiteX5-277" fmla="*/ 1351965 w 1901727"/>
              <a:gd name="connsiteY5-278" fmla="*/ 375858 h 1985875"/>
              <a:gd name="connsiteX6-279" fmla="*/ 1901727 w 1901727"/>
              <a:gd name="connsiteY6-280" fmla="*/ 1924167 h 1985875"/>
              <a:gd name="connsiteX7-281" fmla="*/ 992937 w 1901727"/>
              <a:gd name="connsiteY7-282" fmla="*/ 1480991 h 1985875"/>
              <a:gd name="connsiteX8-283" fmla="*/ 1054645 w 1901727"/>
              <a:gd name="connsiteY8-284" fmla="*/ 1121963 h 1985875"/>
              <a:gd name="connsiteX9-285" fmla="*/ 1088304 w 1901727"/>
              <a:gd name="connsiteY9-286" fmla="*/ 757325 h 1985875"/>
              <a:gd name="connsiteX10-287" fmla="*/ 920009 w 1901727"/>
              <a:gd name="connsiteY10-288" fmla="*/ 611470 h 1985875"/>
              <a:gd name="connsiteX11-289" fmla="*/ 729276 w 1901727"/>
              <a:gd name="connsiteY11-290" fmla="*/ 751715 h 1985875"/>
              <a:gd name="connsiteX12-291" fmla="*/ 740495 w 1901727"/>
              <a:gd name="connsiteY12-292" fmla="*/ 1161232 h 1985875"/>
              <a:gd name="connsiteX13-293" fmla="*/ 785374 w 1901727"/>
              <a:gd name="connsiteY13-294" fmla="*/ 1509040 h 1985875"/>
              <a:gd name="connsiteX14-295" fmla="*/ 0 w 1901727"/>
              <a:gd name="connsiteY14-296" fmla="*/ 1985875 h 1985875"/>
              <a:gd name="connsiteX15-297" fmla="*/ 437565 w 1901727"/>
              <a:gd name="connsiteY15-298" fmla="*/ 387077 h 1985875"/>
              <a:gd name="connsiteX16-299" fmla="*/ 650738 w 1901727"/>
              <a:gd name="connsiteY16-300" fmla="*/ 611470 h 1985875"/>
              <a:gd name="connsiteX17-301" fmla="*/ 813423 w 1901727"/>
              <a:gd name="connsiteY17-302" fmla="*/ 499274 h 1985875"/>
              <a:gd name="connsiteX18-303" fmla="*/ 790984 w 1901727"/>
              <a:gd name="connsiteY18-304" fmla="*/ 0 h 1985875"/>
              <a:gd name="connsiteX0-305" fmla="*/ 790984 w 1942424"/>
              <a:gd name="connsiteY0-306" fmla="*/ 0 h 1985875"/>
              <a:gd name="connsiteX1-307" fmla="*/ 790984 w 1942424"/>
              <a:gd name="connsiteY1-308" fmla="*/ 0 h 1985875"/>
              <a:gd name="connsiteX2-309" fmla="*/ 1026596 w 1942424"/>
              <a:gd name="connsiteY2-310" fmla="*/ 5610 h 1985875"/>
              <a:gd name="connsiteX3-311" fmla="*/ 1020986 w 1942424"/>
              <a:gd name="connsiteY3-312" fmla="*/ 493664 h 1985875"/>
              <a:gd name="connsiteX4-313" fmla="*/ 1155622 w 1942424"/>
              <a:gd name="connsiteY4-314" fmla="*/ 572201 h 1985875"/>
              <a:gd name="connsiteX5-315" fmla="*/ 1351965 w 1942424"/>
              <a:gd name="connsiteY5-316" fmla="*/ 375858 h 1985875"/>
              <a:gd name="connsiteX6-317" fmla="*/ 1901727 w 1942424"/>
              <a:gd name="connsiteY6-318" fmla="*/ 1924167 h 1985875"/>
              <a:gd name="connsiteX7-319" fmla="*/ 992937 w 1942424"/>
              <a:gd name="connsiteY7-320" fmla="*/ 1480991 h 1985875"/>
              <a:gd name="connsiteX8-321" fmla="*/ 1054645 w 1942424"/>
              <a:gd name="connsiteY8-322" fmla="*/ 1121963 h 1985875"/>
              <a:gd name="connsiteX9-323" fmla="*/ 1088304 w 1942424"/>
              <a:gd name="connsiteY9-324" fmla="*/ 757325 h 1985875"/>
              <a:gd name="connsiteX10-325" fmla="*/ 920009 w 1942424"/>
              <a:gd name="connsiteY10-326" fmla="*/ 611470 h 1985875"/>
              <a:gd name="connsiteX11-327" fmla="*/ 729276 w 1942424"/>
              <a:gd name="connsiteY11-328" fmla="*/ 751715 h 1985875"/>
              <a:gd name="connsiteX12-329" fmla="*/ 740495 w 1942424"/>
              <a:gd name="connsiteY12-330" fmla="*/ 1161232 h 1985875"/>
              <a:gd name="connsiteX13-331" fmla="*/ 785374 w 1942424"/>
              <a:gd name="connsiteY13-332" fmla="*/ 1509040 h 1985875"/>
              <a:gd name="connsiteX14-333" fmla="*/ 0 w 1942424"/>
              <a:gd name="connsiteY14-334" fmla="*/ 1985875 h 1985875"/>
              <a:gd name="connsiteX15-335" fmla="*/ 437565 w 1942424"/>
              <a:gd name="connsiteY15-336" fmla="*/ 387077 h 1985875"/>
              <a:gd name="connsiteX16-337" fmla="*/ 650738 w 1942424"/>
              <a:gd name="connsiteY16-338" fmla="*/ 611470 h 1985875"/>
              <a:gd name="connsiteX17-339" fmla="*/ 813423 w 1942424"/>
              <a:gd name="connsiteY17-340" fmla="*/ 499274 h 1985875"/>
              <a:gd name="connsiteX18-341" fmla="*/ 790984 w 1942424"/>
              <a:gd name="connsiteY18-342" fmla="*/ 0 h 1985875"/>
              <a:gd name="connsiteX0-343" fmla="*/ 790984 w 1942424"/>
              <a:gd name="connsiteY0-344" fmla="*/ 0 h 1985875"/>
              <a:gd name="connsiteX1-345" fmla="*/ 790984 w 1942424"/>
              <a:gd name="connsiteY1-346" fmla="*/ 0 h 1985875"/>
              <a:gd name="connsiteX2-347" fmla="*/ 1026596 w 1942424"/>
              <a:gd name="connsiteY2-348" fmla="*/ 5610 h 1985875"/>
              <a:gd name="connsiteX3-349" fmla="*/ 1020986 w 1942424"/>
              <a:gd name="connsiteY3-350" fmla="*/ 493664 h 1985875"/>
              <a:gd name="connsiteX4-351" fmla="*/ 1155622 w 1942424"/>
              <a:gd name="connsiteY4-352" fmla="*/ 572201 h 1985875"/>
              <a:gd name="connsiteX5-353" fmla="*/ 1351965 w 1942424"/>
              <a:gd name="connsiteY5-354" fmla="*/ 375858 h 1985875"/>
              <a:gd name="connsiteX6-355" fmla="*/ 1901727 w 1942424"/>
              <a:gd name="connsiteY6-356" fmla="*/ 1924167 h 1985875"/>
              <a:gd name="connsiteX7-357" fmla="*/ 992937 w 1942424"/>
              <a:gd name="connsiteY7-358" fmla="*/ 1480991 h 1985875"/>
              <a:gd name="connsiteX8-359" fmla="*/ 1054645 w 1942424"/>
              <a:gd name="connsiteY8-360" fmla="*/ 1121963 h 1985875"/>
              <a:gd name="connsiteX9-361" fmla="*/ 1088304 w 1942424"/>
              <a:gd name="connsiteY9-362" fmla="*/ 757325 h 1985875"/>
              <a:gd name="connsiteX10-363" fmla="*/ 920009 w 1942424"/>
              <a:gd name="connsiteY10-364" fmla="*/ 611470 h 1985875"/>
              <a:gd name="connsiteX11-365" fmla="*/ 729276 w 1942424"/>
              <a:gd name="connsiteY11-366" fmla="*/ 751715 h 1985875"/>
              <a:gd name="connsiteX12-367" fmla="*/ 740495 w 1942424"/>
              <a:gd name="connsiteY12-368" fmla="*/ 1161232 h 1985875"/>
              <a:gd name="connsiteX13-369" fmla="*/ 785374 w 1942424"/>
              <a:gd name="connsiteY13-370" fmla="*/ 1509040 h 1985875"/>
              <a:gd name="connsiteX14-371" fmla="*/ 0 w 1942424"/>
              <a:gd name="connsiteY14-372" fmla="*/ 1985875 h 1985875"/>
              <a:gd name="connsiteX15-373" fmla="*/ 437565 w 1942424"/>
              <a:gd name="connsiteY15-374" fmla="*/ 387077 h 1985875"/>
              <a:gd name="connsiteX16-375" fmla="*/ 650738 w 1942424"/>
              <a:gd name="connsiteY16-376" fmla="*/ 611470 h 1985875"/>
              <a:gd name="connsiteX17-377" fmla="*/ 813423 w 1942424"/>
              <a:gd name="connsiteY17-378" fmla="*/ 499274 h 1985875"/>
              <a:gd name="connsiteX18-379" fmla="*/ 790984 w 1942424"/>
              <a:gd name="connsiteY18-380" fmla="*/ 0 h 1985875"/>
              <a:gd name="connsiteX0-381" fmla="*/ 790984 w 1946874"/>
              <a:gd name="connsiteY0-382" fmla="*/ 0 h 1985875"/>
              <a:gd name="connsiteX1-383" fmla="*/ 790984 w 1946874"/>
              <a:gd name="connsiteY1-384" fmla="*/ 0 h 1985875"/>
              <a:gd name="connsiteX2-385" fmla="*/ 1026596 w 1946874"/>
              <a:gd name="connsiteY2-386" fmla="*/ 5610 h 1985875"/>
              <a:gd name="connsiteX3-387" fmla="*/ 1020986 w 1946874"/>
              <a:gd name="connsiteY3-388" fmla="*/ 493664 h 1985875"/>
              <a:gd name="connsiteX4-389" fmla="*/ 1155622 w 1946874"/>
              <a:gd name="connsiteY4-390" fmla="*/ 572201 h 1985875"/>
              <a:gd name="connsiteX5-391" fmla="*/ 1351965 w 1946874"/>
              <a:gd name="connsiteY5-392" fmla="*/ 375858 h 1985875"/>
              <a:gd name="connsiteX6-393" fmla="*/ 1901727 w 1946874"/>
              <a:gd name="connsiteY6-394" fmla="*/ 1924167 h 1985875"/>
              <a:gd name="connsiteX7-395" fmla="*/ 992937 w 1946874"/>
              <a:gd name="connsiteY7-396" fmla="*/ 1480991 h 1985875"/>
              <a:gd name="connsiteX8-397" fmla="*/ 1054645 w 1946874"/>
              <a:gd name="connsiteY8-398" fmla="*/ 1121963 h 1985875"/>
              <a:gd name="connsiteX9-399" fmla="*/ 1088304 w 1946874"/>
              <a:gd name="connsiteY9-400" fmla="*/ 757325 h 1985875"/>
              <a:gd name="connsiteX10-401" fmla="*/ 920009 w 1946874"/>
              <a:gd name="connsiteY10-402" fmla="*/ 611470 h 1985875"/>
              <a:gd name="connsiteX11-403" fmla="*/ 729276 w 1946874"/>
              <a:gd name="connsiteY11-404" fmla="*/ 751715 h 1985875"/>
              <a:gd name="connsiteX12-405" fmla="*/ 740495 w 1946874"/>
              <a:gd name="connsiteY12-406" fmla="*/ 1161232 h 1985875"/>
              <a:gd name="connsiteX13-407" fmla="*/ 785374 w 1946874"/>
              <a:gd name="connsiteY13-408" fmla="*/ 1509040 h 1985875"/>
              <a:gd name="connsiteX14-409" fmla="*/ 0 w 1946874"/>
              <a:gd name="connsiteY14-410" fmla="*/ 1985875 h 1985875"/>
              <a:gd name="connsiteX15-411" fmla="*/ 437565 w 1946874"/>
              <a:gd name="connsiteY15-412" fmla="*/ 387077 h 1985875"/>
              <a:gd name="connsiteX16-413" fmla="*/ 650738 w 1946874"/>
              <a:gd name="connsiteY16-414" fmla="*/ 611470 h 1985875"/>
              <a:gd name="connsiteX17-415" fmla="*/ 813423 w 1946874"/>
              <a:gd name="connsiteY17-416" fmla="*/ 499274 h 1985875"/>
              <a:gd name="connsiteX18-417" fmla="*/ 790984 w 1946874"/>
              <a:gd name="connsiteY18-418" fmla="*/ 0 h 1985875"/>
              <a:gd name="connsiteX0-419" fmla="*/ 790984 w 1946874"/>
              <a:gd name="connsiteY0-420" fmla="*/ 0 h 1985875"/>
              <a:gd name="connsiteX1-421" fmla="*/ 790984 w 1946874"/>
              <a:gd name="connsiteY1-422" fmla="*/ 0 h 1985875"/>
              <a:gd name="connsiteX2-423" fmla="*/ 1026596 w 1946874"/>
              <a:gd name="connsiteY2-424" fmla="*/ 5610 h 1985875"/>
              <a:gd name="connsiteX3-425" fmla="*/ 1020986 w 1946874"/>
              <a:gd name="connsiteY3-426" fmla="*/ 493664 h 1985875"/>
              <a:gd name="connsiteX4-427" fmla="*/ 1155622 w 1946874"/>
              <a:gd name="connsiteY4-428" fmla="*/ 572201 h 1985875"/>
              <a:gd name="connsiteX5-429" fmla="*/ 1351965 w 1946874"/>
              <a:gd name="connsiteY5-430" fmla="*/ 375858 h 1985875"/>
              <a:gd name="connsiteX6-431" fmla="*/ 1901727 w 1946874"/>
              <a:gd name="connsiteY6-432" fmla="*/ 1924167 h 1985875"/>
              <a:gd name="connsiteX7-433" fmla="*/ 992937 w 1946874"/>
              <a:gd name="connsiteY7-434" fmla="*/ 1480991 h 1985875"/>
              <a:gd name="connsiteX8-435" fmla="*/ 1054645 w 1946874"/>
              <a:gd name="connsiteY8-436" fmla="*/ 1121963 h 1985875"/>
              <a:gd name="connsiteX9-437" fmla="*/ 1088304 w 1946874"/>
              <a:gd name="connsiteY9-438" fmla="*/ 757325 h 1985875"/>
              <a:gd name="connsiteX10-439" fmla="*/ 920009 w 1946874"/>
              <a:gd name="connsiteY10-440" fmla="*/ 611470 h 1985875"/>
              <a:gd name="connsiteX11-441" fmla="*/ 729276 w 1946874"/>
              <a:gd name="connsiteY11-442" fmla="*/ 751715 h 1985875"/>
              <a:gd name="connsiteX12-443" fmla="*/ 740495 w 1946874"/>
              <a:gd name="connsiteY12-444" fmla="*/ 1161232 h 1985875"/>
              <a:gd name="connsiteX13-445" fmla="*/ 785374 w 1946874"/>
              <a:gd name="connsiteY13-446" fmla="*/ 1509040 h 1985875"/>
              <a:gd name="connsiteX14-447" fmla="*/ 0 w 1946874"/>
              <a:gd name="connsiteY14-448" fmla="*/ 1985875 h 1985875"/>
              <a:gd name="connsiteX15-449" fmla="*/ 437565 w 1946874"/>
              <a:gd name="connsiteY15-450" fmla="*/ 387077 h 1985875"/>
              <a:gd name="connsiteX16-451" fmla="*/ 650738 w 1946874"/>
              <a:gd name="connsiteY16-452" fmla="*/ 611470 h 1985875"/>
              <a:gd name="connsiteX17-453" fmla="*/ 813423 w 1946874"/>
              <a:gd name="connsiteY17-454" fmla="*/ 499274 h 1985875"/>
              <a:gd name="connsiteX18-455" fmla="*/ 790984 w 1946874"/>
              <a:gd name="connsiteY18-456" fmla="*/ 0 h 1985875"/>
              <a:gd name="connsiteX0-457" fmla="*/ 790984 w 1946874"/>
              <a:gd name="connsiteY0-458" fmla="*/ 0 h 1985875"/>
              <a:gd name="connsiteX1-459" fmla="*/ 790984 w 1946874"/>
              <a:gd name="connsiteY1-460" fmla="*/ 0 h 1985875"/>
              <a:gd name="connsiteX2-461" fmla="*/ 1026596 w 1946874"/>
              <a:gd name="connsiteY2-462" fmla="*/ 5610 h 1985875"/>
              <a:gd name="connsiteX3-463" fmla="*/ 1020986 w 1946874"/>
              <a:gd name="connsiteY3-464" fmla="*/ 493664 h 1985875"/>
              <a:gd name="connsiteX4-465" fmla="*/ 1155622 w 1946874"/>
              <a:gd name="connsiteY4-466" fmla="*/ 572201 h 1985875"/>
              <a:gd name="connsiteX5-467" fmla="*/ 1351965 w 1946874"/>
              <a:gd name="connsiteY5-468" fmla="*/ 375858 h 1985875"/>
              <a:gd name="connsiteX6-469" fmla="*/ 1901727 w 1946874"/>
              <a:gd name="connsiteY6-470" fmla="*/ 1924167 h 1985875"/>
              <a:gd name="connsiteX7-471" fmla="*/ 992937 w 1946874"/>
              <a:gd name="connsiteY7-472" fmla="*/ 1480991 h 1985875"/>
              <a:gd name="connsiteX8-473" fmla="*/ 1037816 w 1946874"/>
              <a:gd name="connsiteY8-474" fmla="*/ 1161232 h 1985875"/>
              <a:gd name="connsiteX9-475" fmla="*/ 1088304 w 1946874"/>
              <a:gd name="connsiteY9-476" fmla="*/ 757325 h 1985875"/>
              <a:gd name="connsiteX10-477" fmla="*/ 920009 w 1946874"/>
              <a:gd name="connsiteY10-478" fmla="*/ 611470 h 1985875"/>
              <a:gd name="connsiteX11-479" fmla="*/ 729276 w 1946874"/>
              <a:gd name="connsiteY11-480" fmla="*/ 751715 h 1985875"/>
              <a:gd name="connsiteX12-481" fmla="*/ 740495 w 1946874"/>
              <a:gd name="connsiteY12-482" fmla="*/ 1161232 h 1985875"/>
              <a:gd name="connsiteX13-483" fmla="*/ 785374 w 1946874"/>
              <a:gd name="connsiteY13-484" fmla="*/ 1509040 h 1985875"/>
              <a:gd name="connsiteX14-485" fmla="*/ 0 w 1946874"/>
              <a:gd name="connsiteY14-486" fmla="*/ 1985875 h 1985875"/>
              <a:gd name="connsiteX15-487" fmla="*/ 437565 w 1946874"/>
              <a:gd name="connsiteY15-488" fmla="*/ 387077 h 1985875"/>
              <a:gd name="connsiteX16-489" fmla="*/ 650738 w 1946874"/>
              <a:gd name="connsiteY16-490" fmla="*/ 611470 h 1985875"/>
              <a:gd name="connsiteX17-491" fmla="*/ 813423 w 1946874"/>
              <a:gd name="connsiteY17-492" fmla="*/ 499274 h 1985875"/>
              <a:gd name="connsiteX18-493" fmla="*/ 790984 w 1946874"/>
              <a:gd name="connsiteY18-494" fmla="*/ 0 h 1985875"/>
              <a:gd name="connsiteX0-495" fmla="*/ 790984 w 1946874"/>
              <a:gd name="connsiteY0-496" fmla="*/ 0 h 1985875"/>
              <a:gd name="connsiteX1-497" fmla="*/ 790984 w 1946874"/>
              <a:gd name="connsiteY1-498" fmla="*/ 0 h 1985875"/>
              <a:gd name="connsiteX2-499" fmla="*/ 1026596 w 1946874"/>
              <a:gd name="connsiteY2-500" fmla="*/ 5610 h 1985875"/>
              <a:gd name="connsiteX3-501" fmla="*/ 1020986 w 1946874"/>
              <a:gd name="connsiteY3-502" fmla="*/ 493664 h 1985875"/>
              <a:gd name="connsiteX4-503" fmla="*/ 1155622 w 1946874"/>
              <a:gd name="connsiteY4-504" fmla="*/ 572201 h 1985875"/>
              <a:gd name="connsiteX5-505" fmla="*/ 1351965 w 1946874"/>
              <a:gd name="connsiteY5-506" fmla="*/ 375858 h 1985875"/>
              <a:gd name="connsiteX6-507" fmla="*/ 1901727 w 1946874"/>
              <a:gd name="connsiteY6-508" fmla="*/ 1924167 h 1985875"/>
              <a:gd name="connsiteX7-509" fmla="*/ 992937 w 1946874"/>
              <a:gd name="connsiteY7-510" fmla="*/ 1480991 h 1985875"/>
              <a:gd name="connsiteX8-511" fmla="*/ 1037816 w 1946874"/>
              <a:gd name="connsiteY8-512" fmla="*/ 1161232 h 1985875"/>
              <a:gd name="connsiteX9-513" fmla="*/ 1088304 w 1946874"/>
              <a:gd name="connsiteY9-514" fmla="*/ 757325 h 1985875"/>
              <a:gd name="connsiteX10-515" fmla="*/ 920009 w 1946874"/>
              <a:gd name="connsiteY10-516" fmla="*/ 611470 h 1985875"/>
              <a:gd name="connsiteX11-517" fmla="*/ 729276 w 1946874"/>
              <a:gd name="connsiteY11-518" fmla="*/ 751715 h 1985875"/>
              <a:gd name="connsiteX12-519" fmla="*/ 740495 w 1946874"/>
              <a:gd name="connsiteY12-520" fmla="*/ 1161232 h 1985875"/>
              <a:gd name="connsiteX13-521" fmla="*/ 785374 w 1946874"/>
              <a:gd name="connsiteY13-522" fmla="*/ 1509040 h 1985875"/>
              <a:gd name="connsiteX14-523" fmla="*/ 0 w 1946874"/>
              <a:gd name="connsiteY14-524" fmla="*/ 1985875 h 1985875"/>
              <a:gd name="connsiteX15-525" fmla="*/ 437565 w 1946874"/>
              <a:gd name="connsiteY15-526" fmla="*/ 387077 h 1985875"/>
              <a:gd name="connsiteX16-527" fmla="*/ 650738 w 1946874"/>
              <a:gd name="connsiteY16-528" fmla="*/ 611470 h 1985875"/>
              <a:gd name="connsiteX17-529" fmla="*/ 813423 w 1946874"/>
              <a:gd name="connsiteY17-530" fmla="*/ 499274 h 1985875"/>
              <a:gd name="connsiteX18-531" fmla="*/ 790984 w 1946874"/>
              <a:gd name="connsiteY18-532" fmla="*/ 0 h 1985875"/>
              <a:gd name="connsiteX0-533" fmla="*/ 790984 w 1946874"/>
              <a:gd name="connsiteY0-534" fmla="*/ 0 h 1985875"/>
              <a:gd name="connsiteX1-535" fmla="*/ 790984 w 1946874"/>
              <a:gd name="connsiteY1-536" fmla="*/ 0 h 1985875"/>
              <a:gd name="connsiteX2-537" fmla="*/ 1026596 w 1946874"/>
              <a:gd name="connsiteY2-538" fmla="*/ 5610 h 1985875"/>
              <a:gd name="connsiteX3-539" fmla="*/ 1020986 w 1946874"/>
              <a:gd name="connsiteY3-540" fmla="*/ 493664 h 1985875"/>
              <a:gd name="connsiteX4-541" fmla="*/ 1155622 w 1946874"/>
              <a:gd name="connsiteY4-542" fmla="*/ 572201 h 1985875"/>
              <a:gd name="connsiteX5-543" fmla="*/ 1351965 w 1946874"/>
              <a:gd name="connsiteY5-544" fmla="*/ 375858 h 1985875"/>
              <a:gd name="connsiteX6-545" fmla="*/ 1901727 w 1946874"/>
              <a:gd name="connsiteY6-546" fmla="*/ 1924167 h 1985875"/>
              <a:gd name="connsiteX7-547" fmla="*/ 992937 w 1946874"/>
              <a:gd name="connsiteY7-548" fmla="*/ 1480991 h 1985875"/>
              <a:gd name="connsiteX8-549" fmla="*/ 1037816 w 1946874"/>
              <a:gd name="connsiteY8-550" fmla="*/ 1161232 h 1985875"/>
              <a:gd name="connsiteX9-551" fmla="*/ 1088304 w 1946874"/>
              <a:gd name="connsiteY9-552" fmla="*/ 757325 h 1985875"/>
              <a:gd name="connsiteX10-553" fmla="*/ 920009 w 1946874"/>
              <a:gd name="connsiteY10-554" fmla="*/ 611470 h 1985875"/>
              <a:gd name="connsiteX11-555" fmla="*/ 729276 w 1946874"/>
              <a:gd name="connsiteY11-556" fmla="*/ 751715 h 1985875"/>
              <a:gd name="connsiteX12-557" fmla="*/ 740495 w 1946874"/>
              <a:gd name="connsiteY12-558" fmla="*/ 1161232 h 1985875"/>
              <a:gd name="connsiteX13-559" fmla="*/ 785374 w 1946874"/>
              <a:gd name="connsiteY13-560" fmla="*/ 1509040 h 1985875"/>
              <a:gd name="connsiteX14-561" fmla="*/ 0 w 1946874"/>
              <a:gd name="connsiteY14-562" fmla="*/ 1985875 h 1985875"/>
              <a:gd name="connsiteX15-563" fmla="*/ 437565 w 1946874"/>
              <a:gd name="connsiteY15-564" fmla="*/ 387077 h 1985875"/>
              <a:gd name="connsiteX16-565" fmla="*/ 650738 w 1946874"/>
              <a:gd name="connsiteY16-566" fmla="*/ 611470 h 1985875"/>
              <a:gd name="connsiteX17-567" fmla="*/ 813423 w 1946874"/>
              <a:gd name="connsiteY17-568" fmla="*/ 499274 h 1985875"/>
              <a:gd name="connsiteX18-569" fmla="*/ 790984 w 1946874"/>
              <a:gd name="connsiteY18-570" fmla="*/ 0 h 1985875"/>
              <a:gd name="connsiteX0-571" fmla="*/ 790984 w 1946874"/>
              <a:gd name="connsiteY0-572" fmla="*/ 0 h 1985875"/>
              <a:gd name="connsiteX1-573" fmla="*/ 790984 w 1946874"/>
              <a:gd name="connsiteY1-574" fmla="*/ 0 h 1985875"/>
              <a:gd name="connsiteX2-575" fmla="*/ 1026596 w 1946874"/>
              <a:gd name="connsiteY2-576" fmla="*/ 5610 h 1985875"/>
              <a:gd name="connsiteX3-577" fmla="*/ 1020986 w 1946874"/>
              <a:gd name="connsiteY3-578" fmla="*/ 493664 h 1985875"/>
              <a:gd name="connsiteX4-579" fmla="*/ 1155622 w 1946874"/>
              <a:gd name="connsiteY4-580" fmla="*/ 572201 h 1985875"/>
              <a:gd name="connsiteX5-581" fmla="*/ 1351965 w 1946874"/>
              <a:gd name="connsiteY5-582" fmla="*/ 375858 h 1985875"/>
              <a:gd name="connsiteX6-583" fmla="*/ 1901727 w 1946874"/>
              <a:gd name="connsiteY6-584" fmla="*/ 1924167 h 1985875"/>
              <a:gd name="connsiteX7-585" fmla="*/ 992937 w 1946874"/>
              <a:gd name="connsiteY7-586" fmla="*/ 1480991 h 1985875"/>
              <a:gd name="connsiteX8-587" fmla="*/ 1037816 w 1946874"/>
              <a:gd name="connsiteY8-588" fmla="*/ 1161232 h 1985875"/>
              <a:gd name="connsiteX9-589" fmla="*/ 1088304 w 1946874"/>
              <a:gd name="connsiteY9-590" fmla="*/ 757325 h 1985875"/>
              <a:gd name="connsiteX10-591" fmla="*/ 920009 w 1946874"/>
              <a:gd name="connsiteY10-592" fmla="*/ 611470 h 1985875"/>
              <a:gd name="connsiteX11-593" fmla="*/ 729276 w 1946874"/>
              <a:gd name="connsiteY11-594" fmla="*/ 751715 h 1985875"/>
              <a:gd name="connsiteX12-595" fmla="*/ 740495 w 1946874"/>
              <a:gd name="connsiteY12-596" fmla="*/ 1161232 h 1985875"/>
              <a:gd name="connsiteX13-597" fmla="*/ 785374 w 1946874"/>
              <a:gd name="connsiteY13-598" fmla="*/ 1509040 h 1985875"/>
              <a:gd name="connsiteX14-599" fmla="*/ 0 w 1946874"/>
              <a:gd name="connsiteY14-600" fmla="*/ 1985875 h 1985875"/>
              <a:gd name="connsiteX15-601" fmla="*/ 437565 w 1946874"/>
              <a:gd name="connsiteY15-602" fmla="*/ 387077 h 1985875"/>
              <a:gd name="connsiteX16-603" fmla="*/ 650738 w 1946874"/>
              <a:gd name="connsiteY16-604" fmla="*/ 611470 h 1985875"/>
              <a:gd name="connsiteX17-605" fmla="*/ 813423 w 1946874"/>
              <a:gd name="connsiteY17-606" fmla="*/ 499274 h 1985875"/>
              <a:gd name="connsiteX18-607" fmla="*/ 790984 w 1946874"/>
              <a:gd name="connsiteY18-608" fmla="*/ 0 h 1985875"/>
              <a:gd name="connsiteX0-609" fmla="*/ 790984 w 1946874"/>
              <a:gd name="connsiteY0-610" fmla="*/ 0 h 1985875"/>
              <a:gd name="connsiteX1-611" fmla="*/ 790984 w 1946874"/>
              <a:gd name="connsiteY1-612" fmla="*/ 0 h 1985875"/>
              <a:gd name="connsiteX2-613" fmla="*/ 1026596 w 1946874"/>
              <a:gd name="connsiteY2-614" fmla="*/ 5610 h 1985875"/>
              <a:gd name="connsiteX3-615" fmla="*/ 1020986 w 1946874"/>
              <a:gd name="connsiteY3-616" fmla="*/ 493664 h 1985875"/>
              <a:gd name="connsiteX4-617" fmla="*/ 1155622 w 1946874"/>
              <a:gd name="connsiteY4-618" fmla="*/ 572201 h 1985875"/>
              <a:gd name="connsiteX5-619" fmla="*/ 1351965 w 1946874"/>
              <a:gd name="connsiteY5-620" fmla="*/ 375858 h 1985875"/>
              <a:gd name="connsiteX6-621" fmla="*/ 1901727 w 1946874"/>
              <a:gd name="connsiteY6-622" fmla="*/ 1924167 h 1985875"/>
              <a:gd name="connsiteX7-623" fmla="*/ 992937 w 1946874"/>
              <a:gd name="connsiteY7-624" fmla="*/ 1480991 h 1985875"/>
              <a:gd name="connsiteX8-625" fmla="*/ 1037816 w 1946874"/>
              <a:gd name="connsiteY8-626" fmla="*/ 1161232 h 1985875"/>
              <a:gd name="connsiteX9-627" fmla="*/ 1088304 w 1946874"/>
              <a:gd name="connsiteY9-628" fmla="*/ 757325 h 1985875"/>
              <a:gd name="connsiteX10-629" fmla="*/ 920009 w 1946874"/>
              <a:gd name="connsiteY10-630" fmla="*/ 611470 h 1985875"/>
              <a:gd name="connsiteX11-631" fmla="*/ 729276 w 1946874"/>
              <a:gd name="connsiteY11-632" fmla="*/ 751715 h 1985875"/>
              <a:gd name="connsiteX12-633" fmla="*/ 740495 w 1946874"/>
              <a:gd name="connsiteY12-634" fmla="*/ 1161232 h 1985875"/>
              <a:gd name="connsiteX13-635" fmla="*/ 785374 w 1946874"/>
              <a:gd name="connsiteY13-636" fmla="*/ 1509040 h 1985875"/>
              <a:gd name="connsiteX14-637" fmla="*/ 0 w 1946874"/>
              <a:gd name="connsiteY14-638" fmla="*/ 1985875 h 1985875"/>
              <a:gd name="connsiteX15-639" fmla="*/ 437565 w 1946874"/>
              <a:gd name="connsiteY15-640" fmla="*/ 387077 h 1985875"/>
              <a:gd name="connsiteX16-641" fmla="*/ 650738 w 1946874"/>
              <a:gd name="connsiteY16-642" fmla="*/ 611470 h 1985875"/>
              <a:gd name="connsiteX17-643" fmla="*/ 813423 w 1946874"/>
              <a:gd name="connsiteY17-644" fmla="*/ 499274 h 1985875"/>
              <a:gd name="connsiteX18-645" fmla="*/ 790984 w 1946874"/>
              <a:gd name="connsiteY18-646" fmla="*/ 0 h 1985875"/>
              <a:gd name="connsiteX0-647" fmla="*/ 790984 w 1946874"/>
              <a:gd name="connsiteY0-648" fmla="*/ 0 h 1985875"/>
              <a:gd name="connsiteX1-649" fmla="*/ 790984 w 1946874"/>
              <a:gd name="connsiteY1-650" fmla="*/ 0 h 1985875"/>
              <a:gd name="connsiteX2-651" fmla="*/ 1026596 w 1946874"/>
              <a:gd name="connsiteY2-652" fmla="*/ 5610 h 1985875"/>
              <a:gd name="connsiteX3-653" fmla="*/ 1020986 w 1946874"/>
              <a:gd name="connsiteY3-654" fmla="*/ 493664 h 1985875"/>
              <a:gd name="connsiteX4-655" fmla="*/ 1155622 w 1946874"/>
              <a:gd name="connsiteY4-656" fmla="*/ 572201 h 1985875"/>
              <a:gd name="connsiteX5-657" fmla="*/ 1351965 w 1946874"/>
              <a:gd name="connsiteY5-658" fmla="*/ 375858 h 1985875"/>
              <a:gd name="connsiteX6-659" fmla="*/ 1901727 w 1946874"/>
              <a:gd name="connsiteY6-660" fmla="*/ 1924167 h 1985875"/>
              <a:gd name="connsiteX7-661" fmla="*/ 992937 w 1946874"/>
              <a:gd name="connsiteY7-662" fmla="*/ 1480991 h 1985875"/>
              <a:gd name="connsiteX8-663" fmla="*/ 1037816 w 1946874"/>
              <a:gd name="connsiteY8-664" fmla="*/ 1161232 h 1985875"/>
              <a:gd name="connsiteX9-665" fmla="*/ 1088304 w 1946874"/>
              <a:gd name="connsiteY9-666" fmla="*/ 757325 h 1985875"/>
              <a:gd name="connsiteX10-667" fmla="*/ 920009 w 1946874"/>
              <a:gd name="connsiteY10-668" fmla="*/ 611470 h 1985875"/>
              <a:gd name="connsiteX11-669" fmla="*/ 729276 w 1946874"/>
              <a:gd name="connsiteY11-670" fmla="*/ 751715 h 1985875"/>
              <a:gd name="connsiteX12-671" fmla="*/ 740495 w 1946874"/>
              <a:gd name="connsiteY12-672" fmla="*/ 1161232 h 1985875"/>
              <a:gd name="connsiteX13-673" fmla="*/ 785374 w 1946874"/>
              <a:gd name="connsiteY13-674" fmla="*/ 1509040 h 1985875"/>
              <a:gd name="connsiteX14-675" fmla="*/ 0 w 1946874"/>
              <a:gd name="connsiteY14-676" fmla="*/ 1985875 h 1985875"/>
              <a:gd name="connsiteX15-677" fmla="*/ 437565 w 1946874"/>
              <a:gd name="connsiteY15-678" fmla="*/ 387077 h 1985875"/>
              <a:gd name="connsiteX16-679" fmla="*/ 650738 w 1946874"/>
              <a:gd name="connsiteY16-680" fmla="*/ 611470 h 1985875"/>
              <a:gd name="connsiteX17-681" fmla="*/ 813423 w 1946874"/>
              <a:gd name="connsiteY17-682" fmla="*/ 499274 h 1985875"/>
              <a:gd name="connsiteX18-683" fmla="*/ 790984 w 1946874"/>
              <a:gd name="connsiteY18-684" fmla="*/ 0 h 1985875"/>
              <a:gd name="connsiteX0-685" fmla="*/ 790984 w 1946874"/>
              <a:gd name="connsiteY0-686" fmla="*/ 0 h 1985875"/>
              <a:gd name="connsiteX1-687" fmla="*/ 790984 w 1946874"/>
              <a:gd name="connsiteY1-688" fmla="*/ 0 h 1985875"/>
              <a:gd name="connsiteX2-689" fmla="*/ 1026596 w 1946874"/>
              <a:gd name="connsiteY2-690" fmla="*/ 5610 h 1985875"/>
              <a:gd name="connsiteX3-691" fmla="*/ 1020986 w 1946874"/>
              <a:gd name="connsiteY3-692" fmla="*/ 493664 h 1985875"/>
              <a:gd name="connsiteX4-693" fmla="*/ 1155622 w 1946874"/>
              <a:gd name="connsiteY4-694" fmla="*/ 572201 h 1985875"/>
              <a:gd name="connsiteX5-695" fmla="*/ 1351965 w 1946874"/>
              <a:gd name="connsiteY5-696" fmla="*/ 375858 h 1985875"/>
              <a:gd name="connsiteX6-697" fmla="*/ 1901727 w 1946874"/>
              <a:gd name="connsiteY6-698" fmla="*/ 1924167 h 1985875"/>
              <a:gd name="connsiteX7-699" fmla="*/ 1071474 w 1946874"/>
              <a:gd name="connsiteY7-700" fmla="*/ 1480991 h 1985875"/>
              <a:gd name="connsiteX8-701" fmla="*/ 1037816 w 1946874"/>
              <a:gd name="connsiteY8-702" fmla="*/ 1161232 h 1985875"/>
              <a:gd name="connsiteX9-703" fmla="*/ 1088304 w 1946874"/>
              <a:gd name="connsiteY9-704" fmla="*/ 757325 h 1985875"/>
              <a:gd name="connsiteX10-705" fmla="*/ 920009 w 1946874"/>
              <a:gd name="connsiteY10-706" fmla="*/ 611470 h 1985875"/>
              <a:gd name="connsiteX11-707" fmla="*/ 729276 w 1946874"/>
              <a:gd name="connsiteY11-708" fmla="*/ 751715 h 1985875"/>
              <a:gd name="connsiteX12-709" fmla="*/ 740495 w 1946874"/>
              <a:gd name="connsiteY12-710" fmla="*/ 1161232 h 1985875"/>
              <a:gd name="connsiteX13-711" fmla="*/ 785374 w 1946874"/>
              <a:gd name="connsiteY13-712" fmla="*/ 1509040 h 1985875"/>
              <a:gd name="connsiteX14-713" fmla="*/ 0 w 1946874"/>
              <a:gd name="connsiteY14-714" fmla="*/ 1985875 h 1985875"/>
              <a:gd name="connsiteX15-715" fmla="*/ 437565 w 1946874"/>
              <a:gd name="connsiteY15-716" fmla="*/ 387077 h 1985875"/>
              <a:gd name="connsiteX16-717" fmla="*/ 650738 w 1946874"/>
              <a:gd name="connsiteY16-718" fmla="*/ 611470 h 1985875"/>
              <a:gd name="connsiteX17-719" fmla="*/ 813423 w 1946874"/>
              <a:gd name="connsiteY17-720" fmla="*/ 499274 h 1985875"/>
              <a:gd name="connsiteX18-721" fmla="*/ 790984 w 1946874"/>
              <a:gd name="connsiteY18-722" fmla="*/ 0 h 1985875"/>
              <a:gd name="connsiteX0-723" fmla="*/ 790984 w 1946874"/>
              <a:gd name="connsiteY0-724" fmla="*/ 0 h 1985875"/>
              <a:gd name="connsiteX1-725" fmla="*/ 790984 w 1946874"/>
              <a:gd name="connsiteY1-726" fmla="*/ 0 h 1985875"/>
              <a:gd name="connsiteX2-727" fmla="*/ 1026596 w 1946874"/>
              <a:gd name="connsiteY2-728" fmla="*/ 5610 h 1985875"/>
              <a:gd name="connsiteX3-729" fmla="*/ 1020986 w 1946874"/>
              <a:gd name="connsiteY3-730" fmla="*/ 493664 h 1985875"/>
              <a:gd name="connsiteX4-731" fmla="*/ 1155622 w 1946874"/>
              <a:gd name="connsiteY4-732" fmla="*/ 572201 h 1985875"/>
              <a:gd name="connsiteX5-733" fmla="*/ 1351965 w 1946874"/>
              <a:gd name="connsiteY5-734" fmla="*/ 375858 h 1985875"/>
              <a:gd name="connsiteX6-735" fmla="*/ 1901727 w 1946874"/>
              <a:gd name="connsiteY6-736" fmla="*/ 1924167 h 1985875"/>
              <a:gd name="connsiteX7-737" fmla="*/ 1054644 w 1946874"/>
              <a:gd name="connsiteY7-738" fmla="*/ 1486600 h 1985875"/>
              <a:gd name="connsiteX8-739" fmla="*/ 1037816 w 1946874"/>
              <a:gd name="connsiteY8-740" fmla="*/ 1161232 h 1985875"/>
              <a:gd name="connsiteX9-741" fmla="*/ 1088304 w 1946874"/>
              <a:gd name="connsiteY9-742" fmla="*/ 757325 h 1985875"/>
              <a:gd name="connsiteX10-743" fmla="*/ 920009 w 1946874"/>
              <a:gd name="connsiteY10-744" fmla="*/ 611470 h 1985875"/>
              <a:gd name="connsiteX11-745" fmla="*/ 729276 w 1946874"/>
              <a:gd name="connsiteY11-746" fmla="*/ 751715 h 1985875"/>
              <a:gd name="connsiteX12-747" fmla="*/ 740495 w 1946874"/>
              <a:gd name="connsiteY12-748" fmla="*/ 1161232 h 1985875"/>
              <a:gd name="connsiteX13-749" fmla="*/ 785374 w 1946874"/>
              <a:gd name="connsiteY13-750" fmla="*/ 1509040 h 1985875"/>
              <a:gd name="connsiteX14-751" fmla="*/ 0 w 1946874"/>
              <a:gd name="connsiteY14-752" fmla="*/ 1985875 h 1985875"/>
              <a:gd name="connsiteX15-753" fmla="*/ 437565 w 1946874"/>
              <a:gd name="connsiteY15-754" fmla="*/ 387077 h 1985875"/>
              <a:gd name="connsiteX16-755" fmla="*/ 650738 w 1946874"/>
              <a:gd name="connsiteY16-756" fmla="*/ 611470 h 1985875"/>
              <a:gd name="connsiteX17-757" fmla="*/ 813423 w 1946874"/>
              <a:gd name="connsiteY17-758" fmla="*/ 499274 h 1985875"/>
              <a:gd name="connsiteX18-759" fmla="*/ 790984 w 1946874"/>
              <a:gd name="connsiteY18-760" fmla="*/ 0 h 1985875"/>
              <a:gd name="connsiteX0-761" fmla="*/ 790984 w 1946874"/>
              <a:gd name="connsiteY0-762" fmla="*/ 0 h 1985875"/>
              <a:gd name="connsiteX1-763" fmla="*/ 790984 w 1946874"/>
              <a:gd name="connsiteY1-764" fmla="*/ 0 h 1985875"/>
              <a:gd name="connsiteX2-765" fmla="*/ 1026596 w 1946874"/>
              <a:gd name="connsiteY2-766" fmla="*/ 5610 h 1985875"/>
              <a:gd name="connsiteX3-767" fmla="*/ 1020986 w 1946874"/>
              <a:gd name="connsiteY3-768" fmla="*/ 493664 h 1985875"/>
              <a:gd name="connsiteX4-769" fmla="*/ 1155622 w 1946874"/>
              <a:gd name="connsiteY4-770" fmla="*/ 572201 h 1985875"/>
              <a:gd name="connsiteX5-771" fmla="*/ 1351965 w 1946874"/>
              <a:gd name="connsiteY5-772" fmla="*/ 375858 h 1985875"/>
              <a:gd name="connsiteX6-773" fmla="*/ 1901727 w 1946874"/>
              <a:gd name="connsiteY6-774" fmla="*/ 1924167 h 1985875"/>
              <a:gd name="connsiteX7-775" fmla="*/ 1054644 w 1946874"/>
              <a:gd name="connsiteY7-776" fmla="*/ 1486600 h 1985875"/>
              <a:gd name="connsiteX8-777" fmla="*/ 1037816 w 1946874"/>
              <a:gd name="connsiteY8-778" fmla="*/ 1161232 h 1985875"/>
              <a:gd name="connsiteX9-779" fmla="*/ 1088304 w 1946874"/>
              <a:gd name="connsiteY9-780" fmla="*/ 757325 h 1985875"/>
              <a:gd name="connsiteX10-781" fmla="*/ 920009 w 1946874"/>
              <a:gd name="connsiteY10-782" fmla="*/ 611470 h 1985875"/>
              <a:gd name="connsiteX11-783" fmla="*/ 729276 w 1946874"/>
              <a:gd name="connsiteY11-784" fmla="*/ 751715 h 1985875"/>
              <a:gd name="connsiteX12-785" fmla="*/ 740495 w 1946874"/>
              <a:gd name="connsiteY12-786" fmla="*/ 1161232 h 1985875"/>
              <a:gd name="connsiteX13-787" fmla="*/ 785374 w 1946874"/>
              <a:gd name="connsiteY13-788" fmla="*/ 1509040 h 1985875"/>
              <a:gd name="connsiteX14-789" fmla="*/ 0 w 1946874"/>
              <a:gd name="connsiteY14-790" fmla="*/ 1985875 h 1985875"/>
              <a:gd name="connsiteX15-791" fmla="*/ 437565 w 1946874"/>
              <a:gd name="connsiteY15-792" fmla="*/ 387077 h 1985875"/>
              <a:gd name="connsiteX16-793" fmla="*/ 650738 w 1946874"/>
              <a:gd name="connsiteY16-794" fmla="*/ 611470 h 1985875"/>
              <a:gd name="connsiteX17-795" fmla="*/ 813423 w 1946874"/>
              <a:gd name="connsiteY17-796" fmla="*/ 499274 h 1985875"/>
              <a:gd name="connsiteX18-797" fmla="*/ 790984 w 1946874"/>
              <a:gd name="connsiteY18-798" fmla="*/ 0 h 1985875"/>
              <a:gd name="connsiteX0-799" fmla="*/ 790984 w 1946874"/>
              <a:gd name="connsiteY0-800" fmla="*/ 0 h 1985875"/>
              <a:gd name="connsiteX1-801" fmla="*/ 790984 w 1946874"/>
              <a:gd name="connsiteY1-802" fmla="*/ 0 h 1985875"/>
              <a:gd name="connsiteX2-803" fmla="*/ 1026596 w 1946874"/>
              <a:gd name="connsiteY2-804" fmla="*/ 5610 h 1985875"/>
              <a:gd name="connsiteX3-805" fmla="*/ 1020986 w 1946874"/>
              <a:gd name="connsiteY3-806" fmla="*/ 493664 h 1985875"/>
              <a:gd name="connsiteX4-807" fmla="*/ 1155622 w 1946874"/>
              <a:gd name="connsiteY4-808" fmla="*/ 572201 h 1985875"/>
              <a:gd name="connsiteX5-809" fmla="*/ 1351965 w 1946874"/>
              <a:gd name="connsiteY5-810" fmla="*/ 375858 h 1985875"/>
              <a:gd name="connsiteX6-811" fmla="*/ 1901727 w 1946874"/>
              <a:gd name="connsiteY6-812" fmla="*/ 1924167 h 1985875"/>
              <a:gd name="connsiteX7-813" fmla="*/ 1054644 w 1946874"/>
              <a:gd name="connsiteY7-814" fmla="*/ 1486600 h 1985875"/>
              <a:gd name="connsiteX8-815" fmla="*/ 1037816 w 1946874"/>
              <a:gd name="connsiteY8-816" fmla="*/ 1161232 h 1985875"/>
              <a:gd name="connsiteX9-817" fmla="*/ 1088304 w 1946874"/>
              <a:gd name="connsiteY9-818" fmla="*/ 757325 h 1985875"/>
              <a:gd name="connsiteX10-819" fmla="*/ 920009 w 1946874"/>
              <a:gd name="connsiteY10-820" fmla="*/ 611470 h 1985875"/>
              <a:gd name="connsiteX11-821" fmla="*/ 729276 w 1946874"/>
              <a:gd name="connsiteY11-822" fmla="*/ 751715 h 1985875"/>
              <a:gd name="connsiteX12-823" fmla="*/ 740495 w 1946874"/>
              <a:gd name="connsiteY12-824" fmla="*/ 1161232 h 1985875"/>
              <a:gd name="connsiteX13-825" fmla="*/ 785374 w 1946874"/>
              <a:gd name="connsiteY13-826" fmla="*/ 1509040 h 1985875"/>
              <a:gd name="connsiteX14-827" fmla="*/ 0 w 1946874"/>
              <a:gd name="connsiteY14-828" fmla="*/ 1985875 h 1985875"/>
              <a:gd name="connsiteX15-829" fmla="*/ 437565 w 1946874"/>
              <a:gd name="connsiteY15-830" fmla="*/ 387077 h 1985875"/>
              <a:gd name="connsiteX16-831" fmla="*/ 650738 w 1946874"/>
              <a:gd name="connsiteY16-832" fmla="*/ 611470 h 1985875"/>
              <a:gd name="connsiteX17-833" fmla="*/ 813423 w 1946874"/>
              <a:gd name="connsiteY17-834" fmla="*/ 499274 h 1985875"/>
              <a:gd name="connsiteX18-835" fmla="*/ 790984 w 1946874"/>
              <a:gd name="connsiteY18-836" fmla="*/ 0 h 1985875"/>
              <a:gd name="connsiteX0-837" fmla="*/ 790984 w 1946874"/>
              <a:gd name="connsiteY0-838" fmla="*/ 0 h 1985875"/>
              <a:gd name="connsiteX1-839" fmla="*/ 790984 w 1946874"/>
              <a:gd name="connsiteY1-840" fmla="*/ 0 h 1985875"/>
              <a:gd name="connsiteX2-841" fmla="*/ 1026596 w 1946874"/>
              <a:gd name="connsiteY2-842" fmla="*/ 5610 h 1985875"/>
              <a:gd name="connsiteX3-843" fmla="*/ 1020986 w 1946874"/>
              <a:gd name="connsiteY3-844" fmla="*/ 493664 h 1985875"/>
              <a:gd name="connsiteX4-845" fmla="*/ 1155622 w 1946874"/>
              <a:gd name="connsiteY4-846" fmla="*/ 572201 h 1985875"/>
              <a:gd name="connsiteX5-847" fmla="*/ 1351965 w 1946874"/>
              <a:gd name="connsiteY5-848" fmla="*/ 375858 h 1985875"/>
              <a:gd name="connsiteX6-849" fmla="*/ 1901727 w 1946874"/>
              <a:gd name="connsiteY6-850" fmla="*/ 1924167 h 1985875"/>
              <a:gd name="connsiteX7-851" fmla="*/ 1054644 w 1946874"/>
              <a:gd name="connsiteY7-852" fmla="*/ 1486600 h 1985875"/>
              <a:gd name="connsiteX8-853" fmla="*/ 1037816 w 1946874"/>
              <a:gd name="connsiteY8-854" fmla="*/ 1161232 h 1985875"/>
              <a:gd name="connsiteX9-855" fmla="*/ 1088304 w 1946874"/>
              <a:gd name="connsiteY9-856" fmla="*/ 757325 h 1985875"/>
              <a:gd name="connsiteX10-857" fmla="*/ 920009 w 1946874"/>
              <a:gd name="connsiteY10-858" fmla="*/ 611470 h 1985875"/>
              <a:gd name="connsiteX11-859" fmla="*/ 729276 w 1946874"/>
              <a:gd name="connsiteY11-860" fmla="*/ 751715 h 1985875"/>
              <a:gd name="connsiteX12-861" fmla="*/ 740495 w 1946874"/>
              <a:gd name="connsiteY12-862" fmla="*/ 1161232 h 1985875"/>
              <a:gd name="connsiteX13-863" fmla="*/ 785374 w 1946874"/>
              <a:gd name="connsiteY13-864" fmla="*/ 1509040 h 1985875"/>
              <a:gd name="connsiteX14-865" fmla="*/ 0 w 1946874"/>
              <a:gd name="connsiteY14-866" fmla="*/ 1985875 h 1985875"/>
              <a:gd name="connsiteX15-867" fmla="*/ 437565 w 1946874"/>
              <a:gd name="connsiteY15-868" fmla="*/ 387077 h 1985875"/>
              <a:gd name="connsiteX16-869" fmla="*/ 650738 w 1946874"/>
              <a:gd name="connsiteY16-870" fmla="*/ 611470 h 1985875"/>
              <a:gd name="connsiteX17-871" fmla="*/ 813423 w 1946874"/>
              <a:gd name="connsiteY17-872" fmla="*/ 499274 h 1985875"/>
              <a:gd name="connsiteX18-873" fmla="*/ 790984 w 1946874"/>
              <a:gd name="connsiteY18-874" fmla="*/ 0 h 1985875"/>
              <a:gd name="connsiteX0-875" fmla="*/ 790984 w 1946874"/>
              <a:gd name="connsiteY0-876" fmla="*/ 0 h 1985875"/>
              <a:gd name="connsiteX1-877" fmla="*/ 790984 w 1946874"/>
              <a:gd name="connsiteY1-878" fmla="*/ 0 h 1985875"/>
              <a:gd name="connsiteX2-879" fmla="*/ 1026596 w 1946874"/>
              <a:gd name="connsiteY2-880" fmla="*/ 5610 h 1985875"/>
              <a:gd name="connsiteX3-881" fmla="*/ 1020986 w 1946874"/>
              <a:gd name="connsiteY3-882" fmla="*/ 493664 h 1985875"/>
              <a:gd name="connsiteX4-883" fmla="*/ 1155622 w 1946874"/>
              <a:gd name="connsiteY4-884" fmla="*/ 572201 h 1985875"/>
              <a:gd name="connsiteX5-885" fmla="*/ 1351965 w 1946874"/>
              <a:gd name="connsiteY5-886" fmla="*/ 375858 h 1985875"/>
              <a:gd name="connsiteX6-887" fmla="*/ 1901727 w 1946874"/>
              <a:gd name="connsiteY6-888" fmla="*/ 1924167 h 1985875"/>
              <a:gd name="connsiteX7-889" fmla="*/ 1054644 w 1946874"/>
              <a:gd name="connsiteY7-890" fmla="*/ 1486600 h 1985875"/>
              <a:gd name="connsiteX8-891" fmla="*/ 1037816 w 1946874"/>
              <a:gd name="connsiteY8-892" fmla="*/ 1161232 h 1985875"/>
              <a:gd name="connsiteX9-893" fmla="*/ 1088304 w 1946874"/>
              <a:gd name="connsiteY9-894" fmla="*/ 757325 h 1985875"/>
              <a:gd name="connsiteX10-895" fmla="*/ 920009 w 1946874"/>
              <a:gd name="connsiteY10-896" fmla="*/ 611470 h 1985875"/>
              <a:gd name="connsiteX11-897" fmla="*/ 729276 w 1946874"/>
              <a:gd name="connsiteY11-898" fmla="*/ 751715 h 1985875"/>
              <a:gd name="connsiteX12-899" fmla="*/ 740495 w 1946874"/>
              <a:gd name="connsiteY12-900" fmla="*/ 1161232 h 1985875"/>
              <a:gd name="connsiteX13-901" fmla="*/ 785374 w 1946874"/>
              <a:gd name="connsiteY13-902" fmla="*/ 1509040 h 1985875"/>
              <a:gd name="connsiteX14-903" fmla="*/ 0 w 1946874"/>
              <a:gd name="connsiteY14-904" fmla="*/ 1985875 h 1985875"/>
              <a:gd name="connsiteX15-905" fmla="*/ 437565 w 1946874"/>
              <a:gd name="connsiteY15-906" fmla="*/ 387077 h 1985875"/>
              <a:gd name="connsiteX16-907" fmla="*/ 650738 w 1946874"/>
              <a:gd name="connsiteY16-908" fmla="*/ 611470 h 1985875"/>
              <a:gd name="connsiteX17-909" fmla="*/ 813423 w 1946874"/>
              <a:gd name="connsiteY17-910" fmla="*/ 499274 h 1985875"/>
              <a:gd name="connsiteX18-911" fmla="*/ 790984 w 1946874"/>
              <a:gd name="connsiteY18-912" fmla="*/ 0 h 1985875"/>
              <a:gd name="connsiteX0-913" fmla="*/ 790984 w 1946874"/>
              <a:gd name="connsiteY0-914" fmla="*/ 0 h 1985875"/>
              <a:gd name="connsiteX1-915" fmla="*/ 790984 w 1946874"/>
              <a:gd name="connsiteY1-916" fmla="*/ 0 h 1985875"/>
              <a:gd name="connsiteX2-917" fmla="*/ 1026596 w 1946874"/>
              <a:gd name="connsiteY2-918" fmla="*/ 5610 h 1985875"/>
              <a:gd name="connsiteX3-919" fmla="*/ 1020986 w 1946874"/>
              <a:gd name="connsiteY3-920" fmla="*/ 493664 h 1985875"/>
              <a:gd name="connsiteX4-921" fmla="*/ 1155622 w 1946874"/>
              <a:gd name="connsiteY4-922" fmla="*/ 572201 h 1985875"/>
              <a:gd name="connsiteX5-923" fmla="*/ 1351965 w 1946874"/>
              <a:gd name="connsiteY5-924" fmla="*/ 375858 h 1985875"/>
              <a:gd name="connsiteX6-925" fmla="*/ 1901727 w 1946874"/>
              <a:gd name="connsiteY6-926" fmla="*/ 1924167 h 1985875"/>
              <a:gd name="connsiteX7-927" fmla="*/ 1054644 w 1946874"/>
              <a:gd name="connsiteY7-928" fmla="*/ 1486600 h 1985875"/>
              <a:gd name="connsiteX8-929" fmla="*/ 1037816 w 1946874"/>
              <a:gd name="connsiteY8-930" fmla="*/ 1144403 h 1985875"/>
              <a:gd name="connsiteX9-931" fmla="*/ 1088304 w 1946874"/>
              <a:gd name="connsiteY9-932" fmla="*/ 757325 h 1985875"/>
              <a:gd name="connsiteX10-933" fmla="*/ 920009 w 1946874"/>
              <a:gd name="connsiteY10-934" fmla="*/ 611470 h 1985875"/>
              <a:gd name="connsiteX11-935" fmla="*/ 729276 w 1946874"/>
              <a:gd name="connsiteY11-936" fmla="*/ 751715 h 1985875"/>
              <a:gd name="connsiteX12-937" fmla="*/ 740495 w 1946874"/>
              <a:gd name="connsiteY12-938" fmla="*/ 1161232 h 1985875"/>
              <a:gd name="connsiteX13-939" fmla="*/ 785374 w 1946874"/>
              <a:gd name="connsiteY13-940" fmla="*/ 1509040 h 1985875"/>
              <a:gd name="connsiteX14-941" fmla="*/ 0 w 1946874"/>
              <a:gd name="connsiteY14-942" fmla="*/ 1985875 h 1985875"/>
              <a:gd name="connsiteX15-943" fmla="*/ 437565 w 1946874"/>
              <a:gd name="connsiteY15-944" fmla="*/ 387077 h 1985875"/>
              <a:gd name="connsiteX16-945" fmla="*/ 650738 w 1946874"/>
              <a:gd name="connsiteY16-946" fmla="*/ 611470 h 1985875"/>
              <a:gd name="connsiteX17-947" fmla="*/ 813423 w 1946874"/>
              <a:gd name="connsiteY17-948" fmla="*/ 499274 h 1985875"/>
              <a:gd name="connsiteX18-949" fmla="*/ 790984 w 1946874"/>
              <a:gd name="connsiteY18-950" fmla="*/ 0 h 1985875"/>
              <a:gd name="connsiteX0-951" fmla="*/ 790984 w 1946874"/>
              <a:gd name="connsiteY0-952" fmla="*/ 0 h 1985875"/>
              <a:gd name="connsiteX1-953" fmla="*/ 790984 w 1946874"/>
              <a:gd name="connsiteY1-954" fmla="*/ 0 h 1985875"/>
              <a:gd name="connsiteX2-955" fmla="*/ 1026596 w 1946874"/>
              <a:gd name="connsiteY2-956" fmla="*/ 5610 h 1985875"/>
              <a:gd name="connsiteX3-957" fmla="*/ 1020986 w 1946874"/>
              <a:gd name="connsiteY3-958" fmla="*/ 493664 h 1985875"/>
              <a:gd name="connsiteX4-959" fmla="*/ 1155622 w 1946874"/>
              <a:gd name="connsiteY4-960" fmla="*/ 572201 h 1985875"/>
              <a:gd name="connsiteX5-961" fmla="*/ 1351965 w 1946874"/>
              <a:gd name="connsiteY5-962" fmla="*/ 375858 h 1985875"/>
              <a:gd name="connsiteX6-963" fmla="*/ 1901727 w 1946874"/>
              <a:gd name="connsiteY6-964" fmla="*/ 1924167 h 1985875"/>
              <a:gd name="connsiteX7-965" fmla="*/ 1054644 w 1946874"/>
              <a:gd name="connsiteY7-966" fmla="*/ 1486600 h 1985875"/>
              <a:gd name="connsiteX8-967" fmla="*/ 1037816 w 1946874"/>
              <a:gd name="connsiteY8-968" fmla="*/ 1144403 h 1985875"/>
              <a:gd name="connsiteX9-969" fmla="*/ 1088304 w 1946874"/>
              <a:gd name="connsiteY9-970" fmla="*/ 757325 h 1985875"/>
              <a:gd name="connsiteX10-971" fmla="*/ 920009 w 1946874"/>
              <a:gd name="connsiteY10-972" fmla="*/ 611470 h 1985875"/>
              <a:gd name="connsiteX11-973" fmla="*/ 729276 w 1946874"/>
              <a:gd name="connsiteY11-974" fmla="*/ 751715 h 1985875"/>
              <a:gd name="connsiteX12-975" fmla="*/ 740495 w 1946874"/>
              <a:gd name="connsiteY12-976" fmla="*/ 1161232 h 1985875"/>
              <a:gd name="connsiteX13-977" fmla="*/ 785374 w 1946874"/>
              <a:gd name="connsiteY13-978" fmla="*/ 1509040 h 1985875"/>
              <a:gd name="connsiteX14-979" fmla="*/ 0 w 1946874"/>
              <a:gd name="connsiteY14-980" fmla="*/ 1985875 h 1985875"/>
              <a:gd name="connsiteX15-981" fmla="*/ 437565 w 1946874"/>
              <a:gd name="connsiteY15-982" fmla="*/ 387077 h 1985875"/>
              <a:gd name="connsiteX16-983" fmla="*/ 650738 w 1946874"/>
              <a:gd name="connsiteY16-984" fmla="*/ 611470 h 1985875"/>
              <a:gd name="connsiteX17-985" fmla="*/ 813423 w 1946874"/>
              <a:gd name="connsiteY17-986" fmla="*/ 499274 h 1985875"/>
              <a:gd name="connsiteX18-987" fmla="*/ 790984 w 1946874"/>
              <a:gd name="connsiteY18-988" fmla="*/ 0 h 1985875"/>
              <a:gd name="connsiteX0-989" fmla="*/ 790984 w 1946874"/>
              <a:gd name="connsiteY0-990" fmla="*/ 0 h 1985875"/>
              <a:gd name="connsiteX1-991" fmla="*/ 790984 w 1946874"/>
              <a:gd name="connsiteY1-992" fmla="*/ 0 h 1985875"/>
              <a:gd name="connsiteX2-993" fmla="*/ 1026596 w 1946874"/>
              <a:gd name="connsiteY2-994" fmla="*/ 5610 h 1985875"/>
              <a:gd name="connsiteX3-995" fmla="*/ 1020986 w 1946874"/>
              <a:gd name="connsiteY3-996" fmla="*/ 493664 h 1985875"/>
              <a:gd name="connsiteX4-997" fmla="*/ 1155622 w 1946874"/>
              <a:gd name="connsiteY4-998" fmla="*/ 572201 h 1985875"/>
              <a:gd name="connsiteX5-999" fmla="*/ 1351965 w 1946874"/>
              <a:gd name="connsiteY5-1000" fmla="*/ 375858 h 1985875"/>
              <a:gd name="connsiteX6-1001" fmla="*/ 1901727 w 1946874"/>
              <a:gd name="connsiteY6-1002" fmla="*/ 1924167 h 1985875"/>
              <a:gd name="connsiteX7-1003" fmla="*/ 1054644 w 1946874"/>
              <a:gd name="connsiteY7-1004" fmla="*/ 1486600 h 1985875"/>
              <a:gd name="connsiteX8-1005" fmla="*/ 1037816 w 1946874"/>
              <a:gd name="connsiteY8-1006" fmla="*/ 1144403 h 1985875"/>
              <a:gd name="connsiteX9-1007" fmla="*/ 1088304 w 1946874"/>
              <a:gd name="connsiteY9-1008" fmla="*/ 757325 h 1985875"/>
              <a:gd name="connsiteX10-1009" fmla="*/ 920009 w 1946874"/>
              <a:gd name="connsiteY10-1010" fmla="*/ 611470 h 1985875"/>
              <a:gd name="connsiteX11-1011" fmla="*/ 729276 w 1946874"/>
              <a:gd name="connsiteY11-1012" fmla="*/ 751715 h 1985875"/>
              <a:gd name="connsiteX12-1013" fmla="*/ 740495 w 1946874"/>
              <a:gd name="connsiteY12-1014" fmla="*/ 1161232 h 1985875"/>
              <a:gd name="connsiteX13-1015" fmla="*/ 785374 w 1946874"/>
              <a:gd name="connsiteY13-1016" fmla="*/ 1509040 h 1985875"/>
              <a:gd name="connsiteX14-1017" fmla="*/ 0 w 1946874"/>
              <a:gd name="connsiteY14-1018" fmla="*/ 1985875 h 1985875"/>
              <a:gd name="connsiteX15-1019" fmla="*/ 437565 w 1946874"/>
              <a:gd name="connsiteY15-1020" fmla="*/ 387077 h 1985875"/>
              <a:gd name="connsiteX16-1021" fmla="*/ 650738 w 1946874"/>
              <a:gd name="connsiteY16-1022" fmla="*/ 611470 h 1985875"/>
              <a:gd name="connsiteX17-1023" fmla="*/ 813423 w 1946874"/>
              <a:gd name="connsiteY17-1024" fmla="*/ 499274 h 1985875"/>
              <a:gd name="connsiteX18-1025" fmla="*/ 790984 w 1946874"/>
              <a:gd name="connsiteY18-1026" fmla="*/ 0 h 1985875"/>
              <a:gd name="connsiteX0-1027" fmla="*/ 790984 w 1946874"/>
              <a:gd name="connsiteY0-1028" fmla="*/ 0 h 1985875"/>
              <a:gd name="connsiteX1-1029" fmla="*/ 790984 w 1946874"/>
              <a:gd name="connsiteY1-1030" fmla="*/ 0 h 1985875"/>
              <a:gd name="connsiteX2-1031" fmla="*/ 1026596 w 1946874"/>
              <a:gd name="connsiteY2-1032" fmla="*/ 5610 h 1985875"/>
              <a:gd name="connsiteX3-1033" fmla="*/ 1020986 w 1946874"/>
              <a:gd name="connsiteY3-1034" fmla="*/ 493664 h 1985875"/>
              <a:gd name="connsiteX4-1035" fmla="*/ 1155622 w 1946874"/>
              <a:gd name="connsiteY4-1036" fmla="*/ 572201 h 1985875"/>
              <a:gd name="connsiteX5-1037" fmla="*/ 1351965 w 1946874"/>
              <a:gd name="connsiteY5-1038" fmla="*/ 375858 h 1985875"/>
              <a:gd name="connsiteX6-1039" fmla="*/ 1901727 w 1946874"/>
              <a:gd name="connsiteY6-1040" fmla="*/ 1924167 h 1985875"/>
              <a:gd name="connsiteX7-1041" fmla="*/ 1054644 w 1946874"/>
              <a:gd name="connsiteY7-1042" fmla="*/ 1486600 h 1985875"/>
              <a:gd name="connsiteX8-1043" fmla="*/ 1037816 w 1946874"/>
              <a:gd name="connsiteY8-1044" fmla="*/ 1144403 h 1985875"/>
              <a:gd name="connsiteX9-1045" fmla="*/ 1088304 w 1946874"/>
              <a:gd name="connsiteY9-1046" fmla="*/ 757325 h 1985875"/>
              <a:gd name="connsiteX10-1047" fmla="*/ 920009 w 1946874"/>
              <a:gd name="connsiteY10-1048" fmla="*/ 611470 h 1985875"/>
              <a:gd name="connsiteX11-1049" fmla="*/ 729276 w 1946874"/>
              <a:gd name="connsiteY11-1050" fmla="*/ 751715 h 1985875"/>
              <a:gd name="connsiteX12-1051" fmla="*/ 740495 w 1946874"/>
              <a:gd name="connsiteY12-1052" fmla="*/ 1161232 h 1985875"/>
              <a:gd name="connsiteX13-1053" fmla="*/ 785374 w 1946874"/>
              <a:gd name="connsiteY13-1054" fmla="*/ 1509040 h 1985875"/>
              <a:gd name="connsiteX14-1055" fmla="*/ 0 w 1946874"/>
              <a:gd name="connsiteY14-1056" fmla="*/ 1985875 h 1985875"/>
              <a:gd name="connsiteX15-1057" fmla="*/ 420736 w 1946874"/>
              <a:gd name="connsiteY15-1058" fmla="*/ 375858 h 1985875"/>
              <a:gd name="connsiteX16-1059" fmla="*/ 650738 w 1946874"/>
              <a:gd name="connsiteY16-1060" fmla="*/ 611470 h 1985875"/>
              <a:gd name="connsiteX17-1061" fmla="*/ 813423 w 1946874"/>
              <a:gd name="connsiteY17-1062" fmla="*/ 499274 h 1985875"/>
              <a:gd name="connsiteX18-1063" fmla="*/ 790984 w 1946874"/>
              <a:gd name="connsiteY18-1064" fmla="*/ 0 h 1985875"/>
              <a:gd name="connsiteX0-1065" fmla="*/ 790984 w 1946874"/>
              <a:gd name="connsiteY0-1066" fmla="*/ 0 h 1985875"/>
              <a:gd name="connsiteX1-1067" fmla="*/ 790984 w 1946874"/>
              <a:gd name="connsiteY1-1068" fmla="*/ 0 h 1985875"/>
              <a:gd name="connsiteX2-1069" fmla="*/ 1026596 w 1946874"/>
              <a:gd name="connsiteY2-1070" fmla="*/ 5610 h 1985875"/>
              <a:gd name="connsiteX3-1071" fmla="*/ 1020986 w 1946874"/>
              <a:gd name="connsiteY3-1072" fmla="*/ 493664 h 1985875"/>
              <a:gd name="connsiteX4-1073" fmla="*/ 1155622 w 1946874"/>
              <a:gd name="connsiteY4-1074" fmla="*/ 572201 h 1985875"/>
              <a:gd name="connsiteX5-1075" fmla="*/ 1351965 w 1946874"/>
              <a:gd name="connsiteY5-1076" fmla="*/ 375858 h 1985875"/>
              <a:gd name="connsiteX6-1077" fmla="*/ 1901727 w 1946874"/>
              <a:gd name="connsiteY6-1078" fmla="*/ 1924167 h 1985875"/>
              <a:gd name="connsiteX7-1079" fmla="*/ 1054644 w 1946874"/>
              <a:gd name="connsiteY7-1080" fmla="*/ 1486600 h 1985875"/>
              <a:gd name="connsiteX8-1081" fmla="*/ 1037816 w 1946874"/>
              <a:gd name="connsiteY8-1082" fmla="*/ 1144403 h 1985875"/>
              <a:gd name="connsiteX9-1083" fmla="*/ 1088304 w 1946874"/>
              <a:gd name="connsiteY9-1084" fmla="*/ 757325 h 1985875"/>
              <a:gd name="connsiteX10-1085" fmla="*/ 920009 w 1946874"/>
              <a:gd name="connsiteY10-1086" fmla="*/ 611470 h 1985875"/>
              <a:gd name="connsiteX11-1087" fmla="*/ 729276 w 1946874"/>
              <a:gd name="connsiteY11-1088" fmla="*/ 751715 h 1985875"/>
              <a:gd name="connsiteX12-1089" fmla="*/ 740495 w 1946874"/>
              <a:gd name="connsiteY12-1090" fmla="*/ 1161232 h 1985875"/>
              <a:gd name="connsiteX13-1091" fmla="*/ 785374 w 1946874"/>
              <a:gd name="connsiteY13-1092" fmla="*/ 1509040 h 1985875"/>
              <a:gd name="connsiteX14-1093" fmla="*/ 0 w 1946874"/>
              <a:gd name="connsiteY14-1094" fmla="*/ 1985875 h 1985875"/>
              <a:gd name="connsiteX15-1095" fmla="*/ 420736 w 1946874"/>
              <a:gd name="connsiteY15-1096" fmla="*/ 375858 h 1985875"/>
              <a:gd name="connsiteX16-1097" fmla="*/ 650738 w 1946874"/>
              <a:gd name="connsiteY16-1098" fmla="*/ 611470 h 1985875"/>
              <a:gd name="connsiteX17-1099" fmla="*/ 813423 w 1946874"/>
              <a:gd name="connsiteY17-1100" fmla="*/ 499274 h 1985875"/>
              <a:gd name="connsiteX18-1101" fmla="*/ 790984 w 1946874"/>
              <a:gd name="connsiteY18-1102" fmla="*/ 0 h 1985875"/>
              <a:gd name="connsiteX0-1103" fmla="*/ 858302 w 2014192"/>
              <a:gd name="connsiteY0-1104" fmla="*/ 0 h 1958316"/>
              <a:gd name="connsiteX1-1105" fmla="*/ 858302 w 2014192"/>
              <a:gd name="connsiteY1-1106" fmla="*/ 0 h 1958316"/>
              <a:gd name="connsiteX2-1107" fmla="*/ 1093914 w 2014192"/>
              <a:gd name="connsiteY2-1108" fmla="*/ 5610 h 1958316"/>
              <a:gd name="connsiteX3-1109" fmla="*/ 1088304 w 2014192"/>
              <a:gd name="connsiteY3-1110" fmla="*/ 493664 h 1958316"/>
              <a:gd name="connsiteX4-1111" fmla="*/ 1222940 w 2014192"/>
              <a:gd name="connsiteY4-1112" fmla="*/ 572201 h 1958316"/>
              <a:gd name="connsiteX5-1113" fmla="*/ 1419283 w 2014192"/>
              <a:gd name="connsiteY5-1114" fmla="*/ 375858 h 1958316"/>
              <a:gd name="connsiteX6-1115" fmla="*/ 1969045 w 2014192"/>
              <a:gd name="connsiteY6-1116" fmla="*/ 1924167 h 1958316"/>
              <a:gd name="connsiteX7-1117" fmla="*/ 1121962 w 2014192"/>
              <a:gd name="connsiteY7-1118" fmla="*/ 1486600 h 1958316"/>
              <a:gd name="connsiteX8-1119" fmla="*/ 1105134 w 2014192"/>
              <a:gd name="connsiteY8-1120" fmla="*/ 1144403 h 1958316"/>
              <a:gd name="connsiteX9-1121" fmla="*/ 1155622 w 2014192"/>
              <a:gd name="connsiteY9-1122" fmla="*/ 757325 h 1958316"/>
              <a:gd name="connsiteX10-1123" fmla="*/ 987327 w 2014192"/>
              <a:gd name="connsiteY10-1124" fmla="*/ 611470 h 1958316"/>
              <a:gd name="connsiteX11-1125" fmla="*/ 796594 w 2014192"/>
              <a:gd name="connsiteY11-1126" fmla="*/ 751715 h 1958316"/>
              <a:gd name="connsiteX12-1127" fmla="*/ 807813 w 2014192"/>
              <a:gd name="connsiteY12-1128" fmla="*/ 1161232 h 1958316"/>
              <a:gd name="connsiteX13-1129" fmla="*/ 852692 w 2014192"/>
              <a:gd name="connsiteY13-1130" fmla="*/ 1509040 h 1958316"/>
              <a:gd name="connsiteX14-1131" fmla="*/ 0 w 2014192"/>
              <a:gd name="connsiteY14-1132" fmla="*/ 1952216 h 1958316"/>
              <a:gd name="connsiteX15-1133" fmla="*/ 488054 w 2014192"/>
              <a:gd name="connsiteY15-1134" fmla="*/ 375858 h 1958316"/>
              <a:gd name="connsiteX16-1135" fmla="*/ 718056 w 2014192"/>
              <a:gd name="connsiteY16-1136" fmla="*/ 611470 h 1958316"/>
              <a:gd name="connsiteX17-1137" fmla="*/ 880741 w 2014192"/>
              <a:gd name="connsiteY17-1138" fmla="*/ 499274 h 1958316"/>
              <a:gd name="connsiteX18-1139" fmla="*/ 858302 w 2014192"/>
              <a:gd name="connsiteY18-1140" fmla="*/ 0 h 1958316"/>
              <a:gd name="connsiteX0-1141" fmla="*/ 947503 w 2103393"/>
              <a:gd name="connsiteY0-1142" fmla="*/ 0 h 1958316"/>
              <a:gd name="connsiteX1-1143" fmla="*/ 947503 w 2103393"/>
              <a:gd name="connsiteY1-1144" fmla="*/ 0 h 1958316"/>
              <a:gd name="connsiteX2-1145" fmla="*/ 1183115 w 2103393"/>
              <a:gd name="connsiteY2-1146" fmla="*/ 5610 h 1958316"/>
              <a:gd name="connsiteX3-1147" fmla="*/ 1177505 w 2103393"/>
              <a:gd name="connsiteY3-1148" fmla="*/ 493664 h 1958316"/>
              <a:gd name="connsiteX4-1149" fmla="*/ 1312141 w 2103393"/>
              <a:gd name="connsiteY4-1150" fmla="*/ 572201 h 1958316"/>
              <a:gd name="connsiteX5-1151" fmla="*/ 1508484 w 2103393"/>
              <a:gd name="connsiteY5-1152" fmla="*/ 375858 h 1958316"/>
              <a:gd name="connsiteX6-1153" fmla="*/ 2058246 w 2103393"/>
              <a:gd name="connsiteY6-1154" fmla="*/ 1924167 h 1958316"/>
              <a:gd name="connsiteX7-1155" fmla="*/ 1211163 w 2103393"/>
              <a:gd name="connsiteY7-1156" fmla="*/ 1486600 h 1958316"/>
              <a:gd name="connsiteX8-1157" fmla="*/ 1194335 w 2103393"/>
              <a:gd name="connsiteY8-1158" fmla="*/ 1144403 h 1958316"/>
              <a:gd name="connsiteX9-1159" fmla="*/ 1244823 w 2103393"/>
              <a:gd name="connsiteY9-1160" fmla="*/ 757325 h 1958316"/>
              <a:gd name="connsiteX10-1161" fmla="*/ 1076528 w 2103393"/>
              <a:gd name="connsiteY10-1162" fmla="*/ 611470 h 1958316"/>
              <a:gd name="connsiteX11-1163" fmla="*/ 885795 w 2103393"/>
              <a:gd name="connsiteY11-1164" fmla="*/ 751715 h 1958316"/>
              <a:gd name="connsiteX12-1165" fmla="*/ 897014 w 2103393"/>
              <a:gd name="connsiteY12-1166" fmla="*/ 1161232 h 1958316"/>
              <a:gd name="connsiteX13-1167" fmla="*/ 941893 w 2103393"/>
              <a:gd name="connsiteY13-1168" fmla="*/ 1509040 h 1958316"/>
              <a:gd name="connsiteX14-1169" fmla="*/ 89201 w 2103393"/>
              <a:gd name="connsiteY14-1170" fmla="*/ 1952216 h 1958316"/>
              <a:gd name="connsiteX15-1171" fmla="*/ 577255 w 2103393"/>
              <a:gd name="connsiteY15-1172" fmla="*/ 375858 h 1958316"/>
              <a:gd name="connsiteX16-1173" fmla="*/ 807257 w 2103393"/>
              <a:gd name="connsiteY16-1174" fmla="*/ 611470 h 1958316"/>
              <a:gd name="connsiteX17-1175" fmla="*/ 969942 w 2103393"/>
              <a:gd name="connsiteY17-1176" fmla="*/ 499274 h 1958316"/>
              <a:gd name="connsiteX18-1177" fmla="*/ 947503 w 2103393"/>
              <a:gd name="connsiteY18-1178" fmla="*/ 0 h 1958316"/>
              <a:gd name="connsiteX0-1179" fmla="*/ 947503 w 2103393"/>
              <a:gd name="connsiteY0-1180" fmla="*/ 0 h 1958316"/>
              <a:gd name="connsiteX1-1181" fmla="*/ 947503 w 2103393"/>
              <a:gd name="connsiteY1-1182" fmla="*/ 0 h 1958316"/>
              <a:gd name="connsiteX2-1183" fmla="*/ 1183115 w 2103393"/>
              <a:gd name="connsiteY2-1184" fmla="*/ 5610 h 1958316"/>
              <a:gd name="connsiteX3-1185" fmla="*/ 1177505 w 2103393"/>
              <a:gd name="connsiteY3-1186" fmla="*/ 493664 h 1958316"/>
              <a:gd name="connsiteX4-1187" fmla="*/ 1312141 w 2103393"/>
              <a:gd name="connsiteY4-1188" fmla="*/ 572201 h 1958316"/>
              <a:gd name="connsiteX5-1189" fmla="*/ 1508484 w 2103393"/>
              <a:gd name="connsiteY5-1190" fmla="*/ 375858 h 1958316"/>
              <a:gd name="connsiteX6-1191" fmla="*/ 2058246 w 2103393"/>
              <a:gd name="connsiteY6-1192" fmla="*/ 1924167 h 1958316"/>
              <a:gd name="connsiteX7-1193" fmla="*/ 1211163 w 2103393"/>
              <a:gd name="connsiteY7-1194" fmla="*/ 1486600 h 1958316"/>
              <a:gd name="connsiteX8-1195" fmla="*/ 1194335 w 2103393"/>
              <a:gd name="connsiteY8-1196" fmla="*/ 1144403 h 1958316"/>
              <a:gd name="connsiteX9-1197" fmla="*/ 1244823 w 2103393"/>
              <a:gd name="connsiteY9-1198" fmla="*/ 757325 h 1958316"/>
              <a:gd name="connsiteX10-1199" fmla="*/ 1076528 w 2103393"/>
              <a:gd name="connsiteY10-1200" fmla="*/ 611470 h 1958316"/>
              <a:gd name="connsiteX11-1201" fmla="*/ 885795 w 2103393"/>
              <a:gd name="connsiteY11-1202" fmla="*/ 751715 h 1958316"/>
              <a:gd name="connsiteX12-1203" fmla="*/ 897014 w 2103393"/>
              <a:gd name="connsiteY12-1204" fmla="*/ 1161232 h 1958316"/>
              <a:gd name="connsiteX13-1205" fmla="*/ 941893 w 2103393"/>
              <a:gd name="connsiteY13-1206" fmla="*/ 1509040 h 1958316"/>
              <a:gd name="connsiteX14-1207" fmla="*/ 89201 w 2103393"/>
              <a:gd name="connsiteY14-1208" fmla="*/ 1952216 h 1958316"/>
              <a:gd name="connsiteX15-1209" fmla="*/ 577255 w 2103393"/>
              <a:gd name="connsiteY15-1210" fmla="*/ 375858 h 1958316"/>
              <a:gd name="connsiteX16-1211" fmla="*/ 807257 w 2103393"/>
              <a:gd name="connsiteY16-1212" fmla="*/ 611470 h 1958316"/>
              <a:gd name="connsiteX17-1213" fmla="*/ 969942 w 2103393"/>
              <a:gd name="connsiteY17-1214" fmla="*/ 499274 h 1958316"/>
              <a:gd name="connsiteX18-1215" fmla="*/ 947503 w 2103393"/>
              <a:gd name="connsiteY18-1216" fmla="*/ 0 h 1958316"/>
              <a:gd name="connsiteX0-1217" fmla="*/ 947503 w 2103393"/>
              <a:gd name="connsiteY0-1218" fmla="*/ 0 h 1958316"/>
              <a:gd name="connsiteX1-1219" fmla="*/ 947503 w 2103393"/>
              <a:gd name="connsiteY1-1220" fmla="*/ 0 h 1958316"/>
              <a:gd name="connsiteX2-1221" fmla="*/ 1183115 w 2103393"/>
              <a:gd name="connsiteY2-1222" fmla="*/ 5610 h 1958316"/>
              <a:gd name="connsiteX3-1223" fmla="*/ 1177505 w 2103393"/>
              <a:gd name="connsiteY3-1224" fmla="*/ 493664 h 1958316"/>
              <a:gd name="connsiteX4-1225" fmla="*/ 1312141 w 2103393"/>
              <a:gd name="connsiteY4-1226" fmla="*/ 572201 h 1958316"/>
              <a:gd name="connsiteX5-1227" fmla="*/ 1508484 w 2103393"/>
              <a:gd name="connsiteY5-1228" fmla="*/ 375858 h 1958316"/>
              <a:gd name="connsiteX6-1229" fmla="*/ 2058246 w 2103393"/>
              <a:gd name="connsiteY6-1230" fmla="*/ 1924167 h 1958316"/>
              <a:gd name="connsiteX7-1231" fmla="*/ 1211163 w 2103393"/>
              <a:gd name="connsiteY7-1232" fmla="*/ 1486600 h 1958316"/>
              <a:gd name="connsiteX8-1233" fmla="*/ 1194335 w 2103393"/>
              <a:gd name="connsiteY8-1234" fmla="*/ 1144403 h 1958316"/>
              <a:gd name="connsiteX9-1235" fmla="*/ 1244823 w 2103393"/>
              <a:gd name="connsiteY9-1236" fmla="*/ 757325 h 1958316"/>
              <a:gd name="connsiteX10-1237" fmla="*/ 1076528 w 2103393"/>
              <a:gd name="connsiteY10-1238" fmla="*/ 611470 h 1958316"/>
              <a:gd name="connsiteX11-1239" fmla="*/ 885795 w 2103393"/>
              <a:gd name="connsiteY11-1240" fmla="*/ 751715 h 1958316"/>
              <a:gd name="connsiteX12-1241" fmla="*/ 897014 w 2103393"/>
              <a:gd name="connsiteY12-1242" fmla="*/ 1161232 h 1958316"/>
              <a:gd name="connsiteX13-1243" fmla="*/ 930674 w 2103393"/>
              <a:gd name="connsiteY13-1244" fmla="*/ 1480991 h 1958316"/>
              <a:gd name="connsiteX14-1245" fmla="*/ 89201 w 2103393"/>
              <a:gd name="connsiteY14-1246" fmla="*/ 1952216 h 1958316"/>
              <a:gd name="connsiteX15-1247" fmla="*/ 577255 w 2103393"/>
              <a:gd name="connsiteY15-1248" fmla="*/ 375858 h 1958316"/>
              <a:gd name="connsiteX16-1249" fmla="*/ 807257 w 2103393"/>
              <a:gd name="connsiteY16-1250" fmla="*/ 611470 h 1958316"/>
              <a:gd name="connsiteX17-1251" fmla="*/ 969942 w 2103393"/>
              <a:gd name="connsiteY17-1252" fmla="*/ 499274 h 1958316"/>
              <a:gd name="connsiteX18-1253" fmla="*/ 947503 w 2103393"/>
              <a:gd name="connsiteY18-1254" fmla="*/ 0 h 1958316"/>
              <a:gd name="connsiteX0-1255" fmla="*/ 947503 w 2103393"/>
              <a:gd name="connsiteY0-1256" fmla="*/ 0 h 1958316"/>
              <a:gd name="connsiteX1-1257" fmla="*/ 947503 w 2103393"/>
              <a:gd name="connsiteY1-1258" fmla="*/ 0 h 1958316"/>
              <a:gd name="connsiteX2-1259" fmla="*/ 1183115 w 2103393"/>
              <a:gd name="connsiteY2-1260" fmla="*/ 5610 h 1958316"/>
              <a:gd name="connsiteX3-1261" fmla="*/ 1177505 w 2103393"/>
              <a:gd name="connsiteY3-1262" fmla="*/ 493664 h 1958316"/>
              <a:gd name="connsiteX4-1263" fmla="*/ 1312141 w 2103393"/>
              <a:gd name="connsiteY4-1264" fmla="*/ 572201 h 1958316"/>
              <a:gd name="connsiteX5-1265" fmla="*/ 1508484 w 2103393"/>
              <a:gd name="connsiteY5-1266" fmla="*/ 375858 h 1958316"/>
              <a:gd name="connsiteX6-1267" fmla="*/ 2058246 w 2103393"/>
              <a:gd name="connsiteY6-1268" fmla="*/ 1924167 h 1958316"/>
              <a:gd name="connsiteX7-1269" fmla="*/ 1211163 w 2103393"/>
              <a:gd name="connsiteY7-1270" fmla="*/ 1486600 h 1958316"/>
              <a:gd name="connsiteX8-1271" fmla="*/ 1194335 w 2103393"/>
              <a:gd name="connsiteY8-1272" fmla="*/ 1144403 h 1958316"/>
              <a:gd name="connsiteX9-1273" fmla="*/ 1244823 w 2103393"/>
              <a:gd name="connsiteY9-1274" fmla="*/ 757325 h 1958316"/>
              <a:gd name="connsiteX10-1275" fmla="*/ 1076528 w 2103393"/>
              <a:gd name="connsiteY10-1276" fmla="*/ 611470 h 1958316"/>
              <a:gd name="connsiteX11-1277" fmla="*/ 885795 w 2103393"/>
              <a:gd name="connsiteY11-1278" fmla="*/ 751715 h 1958316"/>
              <a:gd name="connsiteX12-1279" fmla="*/ 897014 w 2103393"/>
              <a:gd name="connsiteY12-1280" fmla="*/ 1161232 h 1958316"/>
              <a:gd name="connsiteX13-1281" fmla="*/ 930674 w 2103393"/>
              <a:gd name="connsiteY13-1282" fmla="*/ 1480991 h 1958316"/>
              <a:gd name="connsiteX14-1283" fmla="*/ 89201 w 2103393"/>
              <a:gd name="connsiteY14-1284" fmla="*/ 1952216 h 1958316"/>
              <a:gd name="connsiteX15-1285" fmla="*/ 577255 w 2103393"/>
              <a:gd name="connsiteY15-1286" fmla="*/ 375858 h 1958316"/>
              <a:gd name="connsiteX16-1287" fmla="*/ 807257 w 2103393"/>
              <a:gd name="connsiteY16-1288" fmla="*/ 611470 h 1958316"/>
              <a:gd name="connsiteX17-1289" fmla="*/ 969942 w 2103393"/>
              <a:gd name="connsiteY17-1290" fmla="*/ 499274 h 1958316"/>
              <a:gd name="connsiteX18-1291" fmla="*/ 947503 w 2103393"/>
              <a:gd name="connsiteY18-1292" fmla="*/ 0 h 1958316"/>
              <a:gd name="connsiteX0-1293" fmla="*/ 947503 w 2103393"/>
              <a:gd name="connsiteY0-1294" fmla="*/ 0 h 1958316"/>
              <a:gd name="connsiteX1-1295" fmla="*/ 947503 w 2103393"/>
              <a:gd name="connsiteY1-1296" fmla="*/ 0 h 1958316"/>
              <a:gd name="connsiteX2-1297" fmla="*/ 1183115 w 2103393"/>
              <a:gd name="connsiteY2-1298" fmla="*/ 5610 h 1958316"/>
              <a:gd name="connsiteX3-1299" fmla="*/ 1177505 w 2103393"/>
              <a:gd name="connsiteY3-1300" fmla="*/ 493664 h 1958316"/>
              <a:gd name="connsiteX4-1301" fmla="*/ 1312141 w 2103393"/>
              <a:gd name="connsiteY4-1302" fmla="*/ 572201 h 1958316"/>
              <a:gd name="connsiteX5-1303" fmla="*/ 1508484 w 2103393"/>
              <a:gd name="connsiteY5-1304" fmla="*/ 375858 h 1958316"/>
              <a:gd name="connsiteX6-1305" fmla="*/ 2058246 w 2103393"/>
              <a:gd name="connsiteY6-1306" fmla="*/ 1924167 h 1958316"/>
              <a:gd name="connsiteX7-1307" fmla="*/ 1211163 w 2103393"/>
              <a:gd name="connsiteY7-1308" fmla="*/ 1486600 h 1958316"/>
              <a:gd name="connsiteX8-1309" fmla="*/ 1194335 w 2103393"/>
              <a:gd name="connsiteY8-1310" fmla="*/ 1144403 h 1958316"/>
              <a:gd name="connsiteX9-1311" fmla="*/ 1244823 w 2103393"/>
              <a:gd name="connsiteY9-1312" fmla="*/ 757325 h 1958316"/>
              <a:gd name="connsiteX10-1313" fmla="*/ 1076528 w 2103393"/>
              <a:gd name="connsiteY10-1314" fmla="*/ 611470 h 1958316"/>
              <a:gd name="connsiteX11-1315" fmla="*/ 885795 w 2103393"/>
              <a:gd name="connsiteY11-1316" fmla="*/ 751715 h 1958316"/>
              <a:gd name="connsiteX12-1317" fmla="*/ 897014 w 2103393"/>
              <a:gd name="connsiteY12-1318" fmla="*/ 1161232 h 1958316"/>
              <a:gd name="connsiteX13-1319" fmla="*/ 930674 w 2103393"/>
              <a:gd name="connsiteY13-1320" fmla="*/ 1480991 h 1958316"/>
              <a:gd name="connsiteX14-1321" fmla="*/ 89201 w 2103393"/>
              <a:gd name="connsiteY14-1322" fmla="*/ 1952216 h 1958316"/>
              <a:gd name="connsiteX15-1323" fmla="*/ 577255 w 2103393"/>
              <a:gd name="connsiteY15-1324" fmla="*/ 375858 h 1958316"/>
              <a:gd name="connsiteX16-1325" fmla="*/ 807257 w 2103393"/>
              <a:gd name="connsiteY16-1326" fmla="*/ 611470 h 1958316"/>
              <a:gd name="connsiteX17-1327" fmla="*/ 969942 w 2103393"/>
              <a:gd name="connsiteY17-1328" fmla="*/ 499274 h 1958316"/>
              <a:gd name="connsiteX18-1329" fmla="*/ 947503 w 2103393"/>
              <a:gd name="connsiteY18-1330" fmla="*/ 0 h 1958316"/>
              <a:gd name="connsiteX0-1331" fmla="*/ 947503 w 2103393"/>
              <a:gd name="connsiteY0-1332" fmla="*/ 0 h 1958316"/>
              <a:gd name="connsiteX1-1333" fmla="*/ 947503 w 2103393"/>
              <a:gd name="connsiteY1-1334" fmla="*/ 0 h 1958316"/>
              <a:gd name="connsiteX2-1335" fmla="*/ 1183115 w 2103393"/>
              <a:gd name="connsiteY2-1336" fmla="*/ 5610 h 1958316"/>
              <a:gd name="connsiteX3-1337" fmla="*/ 1177505 w 2103393"/>
              <a:gd name="connsiteY3-1338" fmla="*/ 493664 h 1958316"/>
              <a:gd name="connsiteX4-1339" fmla="*/ 1312141 w 2103393"/>
              <a:gd name="connsiteY4-1340" fmla="*/ 572201 h 1958316"/>
              <a:gd name="connsiteX5-1341" fmla="*/ 1508484 w 2103393"/>
              <a:gd name="connsiteY5-1342" fmla="*/ 375858 h 1958316"/>
              <a:gd name="connsiteX6-1343" fmla="*/ 2058246 w 2103393"/>
              <a:gd name="connsiteY6-1344" fmla="*/ 1924167 h 1958316"/>
              <a:gd name="connsiteX7-1345" fmla="*/ 1211163 w 2103393"/>
              <a:gd name="connsiteY7-1346" fmla="*/ 1486600 h 1958316"/>
              <a:gd name="connsiteX8-1347" fmla="*/ 1194335 w 2103393"/>
              <a:gd name="connsiteY8-1348" fmla="*/ 1144403 h 1958316"/>
              <a:gd name="connsiteX9-1349" fmla="*/ 1244823 w 2103393"/>
              <a:gd name="connsiteY9-1350" fmla="*/ 757325 h 1958316"/>
              <a:gd name="connsiteX10-1351" fmla="*/ 1076528 w 2103393"/>
              <a:gd name="connsiteY10-1352" fmla="*/ 611470 h 1958316"/>
              <a:gd name="connsiteX11-1353" fmla="*/ 885795 w 2103393"/>
              <a:gd name="connsiteY11-1354" fmla="*/ 751715 h 1958316"/>
              <a:gd name="connsiteX12-1355" fmla="*/ 897014 w 2103393"/>
              <a:gd name="connsiteY12-1356" fmla="*/ 1161232 h 1958316"/>
              <a:gd name="connsiteX13-1357" fmla="*/ 930674 w 2103393"/>
              <a:gd name="connsiteY13-1358" fmla="*/ 1480991 h 1958316"/>
              <a:gd name="connsiteX14-1359" fmla="*/ 89201 w 2103393"/>
              <a:gd name="connsiteY14-1360" fmla="*/ 1952216 h 1958316"/>
              <a:gd name="connsiteX15-1361" fmla="*/ 577255 w 2103393"/>
              <a:gd name="connsiteY15-1362" fmla="*/ 375858 h 1958316"/>
              <a:gd name="connsiteX16-1363" fmla="*/ 807257 w 2103393"/>
              <a:gd name="connsiteY16-1364" fmla="*/ 611470 h 1958316"/>
              <a:gd name="connsiteX17-1365" fmla="*/ 969942 w 2103393"/>
              <a:gd name="connsiteY17-1366" fmla="*/ 499274 h 1958316"/>
              <a:gd name="connsiteX18-1367" fmla="*/ 947503 w 2103393"/>
              <a:gd name="connsiteY18-1368" fmla="*/ 0 h 1958316"/>
              <a:gd name="connsiteX0-1369" fmla="*/ 947503 w 2103393"/>
              <a:gd name="connsiteY0-1370" fmla="*/ 0 h 1958316"/>
              <a:gd name="connsiteX1-1371" fmla="*/ 947503 w 2103393"/>
              <a:gd name="connsiteY1-1372" fmla="*/ 0 h 1958316"/>
              <a:gd name="connsiteX2-1373" fmla="*/ 1183115 w 2103393"/>
              <a:gd name="connsiteY2-1374" fmla="*/ 5610 h 1958316"/>
              <a:gd name="connsiteX3-1375" fmla="*/ 1177505 w 2103393"/>
              <a:gd name="connsiteY3-1376" fmla="*/ 493664 h 1958316"/>
              <a:gd name="connsiteX4-1377" fmla="*/ 1312141 w 2103393"/>
              <a:gd name="connsiteY4-1378" fmla="*/ 572201 h 1958316"/>
              <a:gd name="connsiteX5-1379" fmla="*/ 1508484 w 2103393"/>
              <a:gd name="connsiteY5-1380" fmla="*/ 375858 h 1958316"/>
              <a:gd name="connsiteX6-1381" fmla="*/ 2058246 w 2103393"/>
              <a:gd name="connsiteY6-1382" fmla="*/ 1924167 h 1958316"/>
              <a:gd name="connsiteX7-1383" fmla="*/ 1211163 w 2103393"/>
              <a:gd name="connsiteY7-1384" fmla="*/ 1486600 h 1958316"/>
              <a:gd name="connsiteX8-1385" fmla="*/ 1194335 w 2103393"/>
              <a:gd name="connsiteY8-1386" fmla="*/ 1144403 h 1958316"/>
              <a:gd name="connsiteX9-1387" fmla="*/ 1244823 w 2103393"/>
              <a:gd name="connsiteY9-1388" fmla="*/ 757325 h 1958316"/>
              <a:gd name="connsiteX10-1389" fmla="*/ 1076528 w 2103393"/>
              <a:gd name="connsiteY10-1390" fmla="*/ 611470 h 1958316"/>
              <a:gd name="connsiteX11-1391" fmla="*/ 885795 w 2103393"/>
              <a:gd name="connsiteY11-1392" fmla="*/ 751715 h 1958316"/>
              <a:gd name="connsiteX12-1393" fmla="*/ 897014 w 2103393"/>
              <a:gd name="connsiteY12-1394" fmla="*/ 1161232 h 1958316"/>
              <a:gd name="connsiteX13-1395" fmla="*/ 930674 w 2103393"/>
              <a:gd name="connsiteY13-1396" fmla="*/ 1480991 h 1958316"/>
              <a:gd name="connsiteX14-1397" fmla="*/ 89201 w 2103393"/>
              <a:gd name="connsiteY14-1398" fmla="*/ 1952216 h 1958316"/>
              <a:gd name="connsiteX15-1399" fmla="*/ 577255 w 2103393"/>
              <a:gd name="connsiteY15-1400" fmla="*/ 375858 h 1958316"/>
              <a:gd name="connsiteX16-1401" fmla="*/ 807257 w 2103393"/>
              <a:gd name="connsiteY16-1402" fmla="*/ 611470 h 1958316"/>
              <a:gd name="connsiteX17-1403" fmla="*/ 969942 w 2103393"/>
              <a:gd name="connsiteY17-1404" fmla="*/ 499274 h 1958316"/>
              <a:gd name="connsiteX18-1405" fmla="*/ 947503 w 2103393"/>
              <a:gd name="connsiteY18-1406" fmla="*/ 0 h 1958316"/>
              <a:gd name="connsiteX0-1407" fmla="*/ 947503 w 2103393"/>
              <a:gd name="connsiteY0-1408" fmla="*/ 0 h 1958316"/>
              <a:gd name="connsiteX1-1409" fmla="*/ 947503 w 2103393"/>
              <a:gd name="connsiteY1-1410" fmla="*/ 0 h 1958316"/>
              <a:gd name="connsiteX2-1411" fmla="*/ 1183115 w 2103393"/>
              <a:gd name="connsiteY2-1412" fmla="*/ 5610 h 1958316"/>
              <a:gd name="connsiteX3-1413" fmla="*/ 1177505 w 2103393"/>
              <a:gd name="connsiteY3-1414" fmla="*/ 493664 h 1958316"/>
              <a:gd name="connsiteX4-1415" fmla="*/ 1312141 w 2103393"/>
              <a:gd name="connsiteY4-1416" fmla="*/ 572201 h 1958316"/>
              <a:gd name="connsiteX5-1417" fmla="*/ 1508484 w 2103393"/>
              <a:gd name="connsiteY5-1418" fmla="*/ 375858 h 1958316"/>
              <a:gd name="connsiteX6-1419" fmla="*/ 2058246 w 2103393"/>
              <a:gd name="connsiteY6-1420" fmla="*/ 1924167 h 1958316"/>
              <a:gd name="connsiteX7-1421" fmla="*/ 1211163 w 2103393"/>
              <a:gd name="connsiteY7-1422" fmla="*/ 1486600 h 1958316"/>
              <a:gd name="connsiteX8-1423" fmla="*/ 1194335 w 2103393"/>
              <a:gd name="connsiteY8-1424" fmla="*/ 1144403 h 1958316"/>
              <a:gd name="connsiteX9-1425" fmla="*/ 1244823 w 2103393"/>
              <a:gd name="connsiteY9-1426" fmla="*/ 757325 h 1958316"/>
              <a:gd name="connsiteX10-1427" fmla="*/ 1076528 w 2103393"/>
              <a:gd name="connsiteY10-1428" fmla="*/ 611470 h 1958316"/>
              <a:gd name="connsiteX11-1429" fmla="*/ 885795 w 2103393"/>
              <a:gd name="connsiteY11-1430" fmla="*/ 751715 h 1958316"/>
              <a:gd name="connsiteX12-1431" fmla="*/ 897014 w 2103393"/>
              <a:gd name="connsiteY12-1432" fmla="*/ 1161232 h 1958316"/>
              <a:gd name="connsiteX13-1433" fmla="*/ 891405 w 2103393"/>
              <a:gd name="connsiteY13-1434" fmla="*/ 1509040 h 1958316"/>
              <a:gd name="connsiteX14-1435" fmla="*/ 89201 w 2103393"/>
              <a:gd name="connsiteY14-1436" fmla="*/ 1952216 h 1958316"/>
              <a:gd name="connsiteX15-1437" fmla="*/ 577255 w 2103393"/>
              <a:gd name="connsiteY15-1438" fmla="*/ 375858 h 1958316"/>
              <a:gd name="connsiteX16-1439" fmla="*/ 807257 w 2103393"/>
              <a:gd name="connsiteY16-1440" fmla="*/ 611470 h 1958316"/>
              <a:gd name="connsiteX17-1441" fmla="*/ 969942 w 2103393"/>
              <a:gd name="connsiteY17-1442" fmla="*/ 499274 h 1958316"/>
              <a:gd name="connsiteX18-1443" fmla="*/ 947503 w 2103393"/>
              <a:gd name="connsiteY18-1444" fmla="*/ 0 h 1958316"/>
              <a:gd name="connsiteX0-1445" fmla="*/ 947503 w 2103393"/>
              <a:gd name="connsiteY0-1446" fmla="*/ 0 h 1958316"/>
              <a:gd name="connsiteX1-1447" fmla="*/ 947503 w 2103393"/>
              <a:gd name="connsiteY1-1448" fmla="*/ 0 h 1958316"/>
              <a:gd name="connsiteX2-1449" fmla="*/ 1183115 w 2103393"/>
              <a:gd name="connsiteY2-1450" fmla="*/ 5610 h 1958316"/>
              <a:gd name="connsiteX3-1451" fmla="*/ 1177505 w 2103393"/>
              <a:gd name="connsiteY3-1452" fmla="*/ 493664 h 1958316"/>
              <a:gd name="connsiteX4-1453" fmla="*/ 1312141 w 2103393"/>
              <a:gd name="connsiteY4-1454" fmla="*/ 572201 h 1958316"/>
              <a:gd name="connsiteX5-1455" fmla="*/ 1508484 w 2103393"/>
              <a:gd name="connsiteY5-1456" fmla="*/ 375858 h 1958316"/>
              <a:gd name="connsiteX6-1457" fmla="*/ 2058246 w 2103393"/>
              <a:gd name="connsiteY6-1458" fmla="*/ 1924167 h 1958316"/>
              <a:gd name="connsiteX7-1459" fmla="*/ 1211163 w 2103393"/>
              <a:gd name="connsiteY7-1460" fmla="*/ 1486600 h 1958316"/>
              <a:gd name="connsiteX8-1461" fmla="*/ 1194335 w 2103393"/>
              <a:gd name="connsiteY8-1462" fmla="*/ 1144403 h 1958316"/>
              <a:gd name="connsiteX9-1463" fmla="*/ 1244823 w 2103393"/>
              <a:gd name="connsiteY9-1464" fmla="*/ 757325 h 1958316"/>
              <a:gd name="connsiteX10-1465" fmla="*/ 1076528 w 2103393"/>
              <a:gd name="connsiteY10-1466" fmla="*/ 611470 h 1958316"/>
              <a:gd name="connsiteX11-1467" fmla="*/ 885795 w 2103393"/>
              <a:gd name="connsiteY11-1468" fmla="*/ 751715 h 1958316"/>
              <a:gd name="connsiteX12-1469" fmla="*/ 897014 w 2103393"/>
              <a:gd name="connsiteY12-1470" fmla="*/ 1161232 h 1958316"/>
              <a:gd name="connsiteX13-1471" fmla="*/ 891405 w 2103393"/>
              <a:gd name="connsiteY13-1472" fmla="*/ 1509040 h 1958316"/>
              <a:gd name="connsiteX14-1473" fmla="*/ 89201 w 2103393"/>
              <a:gd name="connsiteY14-1474" fmla="*/ 1952216 h 1958316"/>
              <a:gd name="connsiteX15-1475" fmla="*/ 577255 w 2103393"/>
              <a:gd name="connsiteY15-1476" fmla="*/ 375858 h 1958316"/>
              <a:gd name="connsiteX16-1477" fmla="*/ 807257 w 2103393"/>
              <a:gd name="connsiteY16-1478" fmla="*/ 611470 h 1958316"/>
              <a:gd name="connsiteX17-1479" fmla="*/ 969942 w 2103393"/>
              <a:gd name="connsiteY17-1480" fmla="*/ 499274 h 1958316"/>
              <a:gd name="connsiteX18-1481" fmla="*/ 947503 w 2103393"/>
              <a:gd name="connsiteY18-1482" fmla="*/ 0 h 1958316"/>
              <a:gd name="connsiteX0-1483" fmla="*/ 947503 w 2103393"/>
              <a:gd name="connsiteY0-1484" fmla="*/ 0 h 1958316"/>
              <a:gd name="connsiteX1-1485" fmla="*/ 947503 w 2103393"/>
              <a:gd name="connsiteY1-1486" fmla="*/ 0 h 1958316"/>
              <a:gd name="connsiteX2-1487" fmla="*/ 1183115 w 2103393"/>
              <a:gd name="connsiteY2-1488" fmla="*/ 5610 h 1958316"/>
              <a:gd name="connsiteX3-1489" fmla="*/ 1177505 w 2103393"/>
              <a:gd name="connsiteY3-1490" fmla="*/ 493664 h 1958316"/>
              <a:gd name="connsiteX4-1491" fmla="*/ 1312141 w 2103393"/>
              <a:gd name="connsiteY4-1492" fmla="*/ 572201 h 1958316"/>
              <a:gd name="connsiteX5-1493" fmla="*/ 1508484 w 2103393"/>
              <a:gd name="connsiteY5-1494" fmla="*/ 375858 h 1958316"/>
              <a:gd name="connsiteX6-1495" fmla="*/ 2058246 w 2103393"/>
              <a:gd name="connsiteY6-1496" fmla="*/ 1924167 h 1958316"/>
              <a:gd name="connsiteX7-1497" fmla="*/ 1211163 w 2103393"/>
              <a:gd name="connsiteY7-1498" fmla="*/ 1486600 h 1958316"/>
              <a:gd name="connsiteX8-1499" fmla="*/ 1194335 w 2103393"/>
              <a:gd name="connsiteY8-1500" fmla="*/ 1144403 h 1958316"/>
              <a:gd name="connsiteX9-1501" fmla="*/ 1244823 w 2103393"/>
              <a:gd name="connsiteY9-1502" fmla="*/ 757325 h 1958316"/>
              <a:gd name="connsiteX10-1503" fmla="*/ 1076528 w 2103393"/>
              <a:gd name="connsiteY10-1504" fmla="*/ 611470 h 1958316"/>
              <a:gd name="connsiteX11-1505" fmla="*/ 885795 w 2103393"/>
              <a:gd name="connsiteY11-1506" fmla="*/ 751715 h 1958316"/>
              <a:gd name="connsiteX12-1507" fmla="*/ 897014 w 2103393"/>
              <a:gd name="connsiteY12-1508" fmla="*/ 1161232 h 1958316"/>
              <a:gd name="connsiteX13-1509" fmla="*/ 891405 w 2103393"/>
              <a:gd name="connsiteY13-1510" fmla="*/ 1509040 h 1958316"/>
              <a:gd name="connsiteX14-1511" fmla="*/ 89201 w 2103393"/>
              <a:gd name="connsiteY14-1512" fmla="*/ 1952216 h 1958316"/>
              <a:gd name="connsiteX15-1513" fmla="*/ 577255 w 2103393"/>
              <a:gd name="connsiteY15-1514" fmla="*/ 375858 h 1958316"/>
              <a:gd name="connsiteX16-1515" fmla="*/ 807257 w 2103393"/>
              <a:gd name="connsiteY16-1516" fmla="*/ 611470 h 1958316"/>
              <a:gd name="connsiteX17-1517" fmla="*/ 969942 w 2103393"/>
              <a:gd name="connsiteY17-1518" fmla="*/ 499274 h 1958316"/>
              <a:gd name="connsiteX18-1519" fmla="*/ 947503 w 2103393"/>
              <a:gd name="connsiteY18-1520" fmla="*/ 0 h 1958316"/>
              <a:gd name="connsiteX0-1521" fmla="*/ 947503 w 2103393"/>
              <a:gd name="connsiteY0-1522" fmla="*/ 0 h 1958316"/>
              <a:gd name="connsiteX1-1523" fmla="*/ 947503 w 2103393"/>
              <a:gd name="connsiteY1-1524" fmla="*/ 0 h 1958316"/>
              <a:gd name="connsiteX2-1525" fmla="*/ 1183115 w 2103393"/>
              <a:gd name="connsiteY2-1526" fmla="*/ 5610 h 1958316"/>
              <a:gd name="connsiteX3-1527" fmla="*/ 1177505 w 2103393"/>
              <a:gd name="connsiteY3-1528" fmla="*/ 493664 h 1958316"/>
              <a:gd name="connsiteX4-1529" fmla="*/ 1312141 w 2103393"/>
              <a:gd name="connsiteY4-1530" fmla="*/ 572201 h 1958316"/>
              <a:gd name="connsiteX5-1531" fmla="*/ 1508484 w 2103393"/>
              <a:gd name="connsiteY5-1532" fmla="*/ 375858 h 1958316"/>
              <a:gd name="connsiteX6-1533" fmla="*/ 2058246 w 2103393"/>
              <a:gd name="connsiteY6-1534" fmla="*/ 1924167 h 1958316"/>
              <a:gd name="connsiteX7-1535" fmla="*/ 1211163 w 2103393"/>
              <a:gd name="connsiteY7-1536" fmla="*/ 1486600 h 1958316"/>
              <a:gd name="connsiteX8-1537" fmla="*/ 1194335 w 2103393"/>
              <a:gd name="connsiteY8-1538" fmla="*/ 1144403 h 1958316"/>
              <a:gd name="connsiteX9-1539" fmla="*/ 1244823 w 2103393"/>
              <a:gd name="connsiteY9-1540" fmla="*/ 757325 h 1958316"/>
              <a:gd name="connsiteX10-1541" fmla="*/ 1076528 w 2103393"/>
              <a:gd name="connsiteY10-1542" fmla="*/ 611470 h 1958316"/>
              <a:gd name="connsiteX11-1543" fmla="*/ 885795 w 2103393"/>
              <a:gd name="connsiteY11-1544" fmla="*/ 751715 h 1958316"/>
              <a:gd name="connsiteX12-1545" fmla="*/ 897014 w 2103393"/>
              <a:gd name="connsiteY12-1546" fmla="*/ 1161232 h 1958316"/>
              <a:gd name="connsiteX13-1547" fmla="*/ 891405 w 2103393"/>
              <a:gd name="connsiteY13-1548" fmla="*/ 1509040 h 1958316"/>
              <a:gd name="connsiteX14-1549" fmla="*/ 89201 w 2103393"/>
              <a:gd name="connsiteY14-1550" fmla="*/ 1952216 h 1958316"/>
              <a:gd name="connsiteX15-1551" fmla="*/ 577255 w 2103393"/>
              <a:gd name="connsiteY15-1552" fmla="*/ 375858 h 1958316"/>
              <a:gd name="connsiteX16-1553" fmla="*/ 807257 w 2103393"/>
              <a:gd name="connsiteY16-1554" fmla="*/ 611470 h 1958316"/>
              <a:gd name="connsiteX17-1555" fmla="*/ 969942 w 2103393"/>
              <a:gd name="connsiteY17-1556" fmla="*/ 499274 h 1958316"/>
              <a:gd name="connsiteX18-1557" fmla="*/ 947503 w 2103393"/>
              <a:gd name="connsiteY18-1558" fmla="*/ 0 h 1958316"/>
              <a:gd name="connsiteX0-1559" fmla="*/ 947503 w 2103393"/>
              <a:gd name="connsiteY0-1560" fmla="*/ 0 h 1958316"/>
              <a:gd name="connsiteX1-1561" fmla="*/ 947503 w 2103393"/>
              <a:gd name="connsiteY1-1562" fmla="*/ 0 h 1958316"/>
              <a:gd name="connsiteX2-1563" fmla="*/ 1183115 w 2103393"/>
              <a:gd name="connsiteY2-1564" fmla="*/ 5610 h 1958316"/>
              <a:gd name="connsiteX3-1565" fmla="*/ 1177505 w 2103393"/>
              <a:gd name="connsiteY3-1566" fmla="*/ 493664 h 1958316"/>
              <a:gd name="connsiteX4-1567" fmla="*/ 1312141 w 2103393"/>
              <a:gd name="connsiteY4-1568" fmla="*/ 572201 h 1958316"/>
              <a:gd name="connsiteX5-1569" fmla="*/ 1508484 w 2103393"/>
              <a:gd name="connsiteY5-1570" fmla="*/ 375858 h 1958316"/>
              <a:gd name="connsiteX6-1571" fmla="*/ 2058246 w 2103393"/>
              <a:gd name="connsiteY6-1572" fmla="*/ 1924167 h 1958316"/>
              <a:gd name="connsiteX7-1573" fmla="*/ 1211163 w 2103393"/>
              <a:gd name="connsiteY7-1574" fmla="*/ 1486600 h 1958316"/>
              <a:gd name="connsiteX8-1575" fmla="*/ 1194335 w 2103393"/>
              <a:gd name="connsiteY8-1576" fmla="*/ 1144403 h 1958316"/>
              <a:gd name="connsiteX9-1577" fmla="*/ 1244823 w 2103393"/>
              <a:gd name="connsiteY9-1578" fmla="*/ 757325 h 1958316"/>
              <a:gd name="connsiteX10-1579" fmla="*/ 1076528 w 2103393"/>
              <a:gd name="connsiteY10-1580" fmla="*/ 611470 h 1958316"/>
              <a:gd name="connsiteX11-1581" fmla="*/ 885795 w 2103393"/>
              <a:gd name="connsiteY11-1582" fmla="*/ 751715 h 1958316"/>
              <a:gd name="connsiteX12-1583" fmla="*/ 897014 w 2103393"/>
              <a:gd name="connsiteY12-1584" fmla="*/ 1161232 h 1958316"/>
              <a:gd name="connsiteX13-1585" fmla="*/ 891405 w 2103393"/>
              <a:gd name="connsiteY13-1586" fmla="*/ 1509040 h 1958316"/>
              <a:gd name="connsiteX14-1587" fmla="*/ 89201 w 2103393"/>
              <a:gd name="connsiteY14-1588" fmla="*/ 1952216 h 1958316"/>
              <a:gd name="connsiteX15-1589" fmla="*/ 577255 w 2103393"/>
              <a:gd name="connsiteY15-1590" fmla="*/ 375858 h 1958316"/>
              <a:gd name="connsiteX16-1591" fmla="*/ 807257 w 2103393"/>
              <a:gd name="connsiteY16-1592" fmla="*/ 611470 h 1958316"/>
              <a:gd name="connsiteX17-1593" fmla="*/ 969942 w 2103393"/>
              <a:gd name="connsiteY17-1594" fmla="*/ 499274 h 1958316"/>
              <a:gd name="connsiteX18-1595" fmla="*/ 947503 w 2103393"/>
              <a:gd name="connsiteY18-1596" fmla="*/ 0 h 1958316"/>
              <a:gd name="connsiteX0-1597" fmla="*/ 947503 w 2103393"/>
              <a:gd name="connsiteY0-1598" fmla="*/ 0 h 1958316"/>
              <a:gd name="connsiteX1-1599" fmla="*/ 947503 w 2103393"/>
              <a:gd name="connsiteY1-1600" fmla="*/ 0 h 1958316"/>
              <a:gd name="connsiteX2-1601" fmla="*/ 1183115 w 2103393"/>
              <a:gd name="connsiteY2-1602" fmla="*/ 5610 h 1958316"/>
              <a:gd name="connsiteX3-1603" fmla="*/ 1177505 w 2103393"/>
              <a:gd name="connsiteY3-1604" fmla="*/ 493664 h 1958316"/>
              <a:gd name="connsiteX4-1605" fmla="*/ 1312141 w 2103393"/>
              <a:gd name="connsiteY4-1606" fmla="*/ 572201 h 1958316"/>
              <a:gd name="connsiteX5-1607" fmla="*/ 1508484 w 2103393"/>
              <a:gd name="connsiteY5-1608" fmla="*/ 375858 h 1958316"/>
              <a:gd name="connsiteX6-1609" fmla="*/ 2058246 w 2103393"/>
              <a:gd name="connsiteY6-1610" fmla="*/ 1924167 h 1958316"/>
              <a:gd name="connsiteX7-1611" fmla="*/ 1211163 w 2103393"/>
              <a:gd name="connsiteY7-1612" fmla="*/ 1486600 h 1958316"/>
              <a:gd name="connsiteX8-1613" fmla="*/ 1194335 w 2103393"/>
              <a:gd name="connsiteY8-1614" fmla="*/ 1144403 h 1958316"/>
              <a:gd name="connsiteX9-1615" fmla="*/ 1244823 w 2103393"/>
              <a:gd name="connsiteY9-1616" fmla="*/ 757325 h 1958316"/>
              <a:gd name="connsiteX10-1617" fmla="*/ 1076528 w 2103393"/>
              <a:gd name="connsiteY10-1618" fmla="*/ 611470 h 1958316"/>
              <a:gd name="connsiteX11-1619" fmla="*/ 885795 w 2103393"/>
              <a:gd name="connsiteY11-1620" fmla="*/ 751715 h 1958316"/>
              <a:gd name="connsiteX12-1621" fmla="*/ 897014 w 2103393"/>
              <a:gd name="connsiteY12-1622" fmla="*/ 1161232 h 1958316"/>
              <a:gd name="connsiteX13-1623" fmla="*/ 891405 w 2103393"/>
              <a:gd name="connsiteY13-1624" fmla="*/ 1509040 h 1958316"/>
              <a:gd name="connsiteX14-1625" fmla="*/ 89201 w 2103393"/>
              <a:gd name="connsiteY14-1626" fmla="*/ 1952216 h 1958316"/>
              <a:gd name="connsiteX15-1627" fmla="*/ 577255 w 2103393"/>
              <a:gd name="connsiteY15-1628" fmla="*/ 375858 h 1958316"/>
              <a:gd name="connsiteX16-1629" fmla="*/ 807257 w 2103393"/>
              <a:gd name="connsiteY16-1630" fmla="*/ 611470 h 1958316"/>
              <a:gd name="connsiteX17-1631" fmla="*/ 969942 w 2103393"/>
              <a:gd name="connsiteY17-1632" fmla="*/ 499274 h 1958316"/>
              <a:gd name="connsiteX18-1633" fmla="*/ 947503 w 2103393"/>
              <a:gd name="connsiteY18-1634" fmla="*/ 0 h 1958316"/>
              <a:gd name="connsiteX0-1635" fmla="*/ 947503 w 2103393"/>
              <a:gd name="connsiteY0-1636" fmla="*/ 0 h 1958316"/>
              <a:gd name="connsiteX1-1637" fmla="*/ 947503 w 2103393"/>
              <a:gd name="connsiteY1-1638" fmla="*/ 0 h 1958316"/>
              <a:gd name="connsiteX2-1639" fmla="*/ 1183115 w 2103393"/>
              <a:gd name="connsiteY2-1640" fmla="*/ 5610 h 1958316"/>
              <a:gd name="connsiteX3-1641" fmla="*/ 1177505 w 2103393"/>
              <a:gd name="connsiteY3-1642" fmla="*/ 493664 h 1958316"/>
              <a:gd name="connsiteX4-1643" fmla="*/ 1312141 w 2103393"/>
              <a:gd name="connsiteY4-1644" fmla="*/ 572201 h 1958316"/>
              <a:gd name="connsiteX5-1645" fmla="*/ 1508484 w 2103393"/>
              <a:gd name="connsiteY5-1646" fmla="*/ 375858 h 1958316"/>
              <a:gd name="connsiteX6-1647" fmla="*/ 2058246 w 2103393"/>
              <a:gd name="connsiteY6-1648" fmla="*/ 1924167 h 1958316"/>
              <a:gd name="connsiteX7-1649" fmla="*/ 1211163 w 2103393"/>
              <a:gd name="connsiteY7-1650" fmla="*/ 1486600 h 1958316"/>
              <a:gd name="connsiteX8-1651" fmla="*/ 1194335 w 2103393"/>
              <a:gd name="connsiteY8-1652" fmla="*/ 1144403 h 1958316"/>
              <a:gd name="connsiteX9-1653" fmla="*/ 1244823 w 2103393"/>
              <a:gd name="connsiteY9-1654" fmla="*/ 757325 h 1958316"/>
              <a:gd name="connsiteX10-1655" fmla="*/ 1076528 w 2103393"/>
              <a:gd name="connsiteY10-1656" fmla="*/ 611470 h 1958316"/>
              <a:gd name="connsiteX11-1657" fmla="*/ 885795 w 2103393"/>
              <a:gd name="connsiteY11-1658" fmla="*/ 751715 h 1958316"/>
              <a:gd name="connsiteX12-1659" fmla="*/ 897014 w 2103393"/>
              <a:gd name="connsiteY12-1660" fmla="*/ 1161232 h 1958316"/>
              <a:gd name="connsiteX13-1661" fmla="*/ 891405 w 2103393"/>
              <a:gd name="connsiteY13-1662" fmla="*/ 1509040 h 1958316"/>
              <a:gd name="connsiteX14-1663" fmla="*/ 89201 w 2103393"/>
              <a:gd name="connsiteY14-1664" fmla="*/ 1952216 h 1958316"/>
              <a:gd name="connsiteX15-1665" fmla="*/ 577255 w 2103393"/>
              <a:gd name="connsiteY15-1666" fmla="*/ 375858 h 1958316"/>
              <a:gd name="connsiteX16-1667" fmla="*/ 807257 w 2103393"/>
              <a:gd name="connsiteY16-1668" fmla="*/ 611470 h 1958316"/>
              <a:gd name="connsiteX17-1669" fmla="*/ 969942 w 2103393"/>
              <a:gd name="connsiteY17-1670" fmla="*/ 499274 h 1958316"/>
              <a:gd name="connsiteX18-1671" fmla="*/ 947503 w 2103393"/>
              <a:gd name="connsiteY18-1672" fmla="*/ 0 h 1958316"/>
              <a:gd name="connsiteX0-1673" fmla="*/ 947503 w 2103393"/>
              <a:gd name="connsiteY0-1674" fmla="*/ 0 h 1958316"/>
              <a:gd name="connsiteX1-1675" fmla="*/ 947503 w 2103393"/>
              <a:gd name="connsiteY1-1676" fmla="*/ 0 h 1958316"/>
              <a:gd name="connsiteX2-1677" fmla="*/ 1183115 w 2103393"/>
              <a:gd name="connsiteY2-1678" fmla="*/ 5610 h 1958316"/>
              <a:gd name="connsiteX3-1679" fmla="*/ 1177505 w 2103393"/>
              <a:gd name="connsiteY3-1680" fmla="*/ 493664 h 1958316"/>
              <a:gd name="connsiteX4-1681" fmla="*/ 1312141 w 2103393"/>
              <a:gd name="connsiteY4-1682" fmla="*/ 572201 h 1958316"/>
              <a:gd name="connsiteX5-1683" fmla="*/ 1508484 w 2103393"/>
              <a:gd name="connsiteY5-1684" fmla="*/ 375858 h 1958316"/>
              <a:gd name="connsiteX6-1685" fmla="*/ 2058246 w 2103393"/>
              <a:gd name="connsiteY6-1686" fmla="*/ 1924167 h 1958316"/>
              <a:gd name="connsiteX7-1687" fmla="*/ 1211163 w 2103393"/>
              <a:gd name="connsiteY7-1688" fmla="*/ 1486600 h 1958316"/>
              <a:gd name="connsiteX8-1689" fmla="*/ 1194335 w 2103393"/>
              <a:gd name="connsiteY8-1690" fmla="*/ 1144403 h 1958316"/>
              <a:gd name="connsiteX9-1691" fmla="*/ 1244823 w 2103393"/>
              <a:gd name="connsiteY9-1692" fmla="*/ 757325 h 1958316"/>
              <a:gd name="connsiteX10-1693" fmla="*/ 1076528 w 2103393"/>
              <a:gd name="connsiteY10-1694" fmla="*/ 611470 h 1958316"/>
              <a:gd name="connsiteX11-1695" fmla="*/ 885795 w 2103393"/>
              <a:gd name="connsiteY11-1696" fmla="*/ 751715 h 1958316"/>
              <a:gd name="connsiteX12-1697" fmla="*/ 919453 w 2103393"/>
              <a:gd name="connsiteY12-1698" fmla="*/ 1189281 h 1958316"/>
              <a:gd name="connsiteX13-1699" fmla="*/ 891405 w 2103393"/>
              <a:gd name="connsiteY13-1700" fmla="*/ 1509040 h 1958316"/>
              <a:gd name="connsiteX14-1701" fmla="*/ 89201 w 2103393"/>
              <a:gd name="connsiteY14-1702" fmla="*/ 1952216 h 1958316"/>
              <a:gd name="connsiteX15-1703" fmla="*/ 577255 w 2103393"/>
              <a:gd name="connsiteY15-1704" fmla="*/ 375858 h 1958316"/>
              <a:gd name="connsiteX16-1705" fmla="*/ 807257 w 2103393"/>
              <a:gd name="connsiteY16-1706" fmla="*/ 611470 h 1958316"/>
              <a:gd name="connsiteX17-1707" fmla="*/ 969942 w 2103393"/>
              <a:gd name="connsiteY17-1708" fmla="*/ 499274 h 1958316"/>
              <a:gd name="connsiteX18-1709" fmla="*/ 947503 w 2103393"/>
              <a:gd name="connsiteY18-1710" fmla="*/ 0 h 1958316"/>
              <a:gd name="connsiteX0-1711" fmla="*/ 947503 w 2103393"/>
              <a:gd name="connsiteY0-1712" fmla="*/ 0 h 1958316"/>
              <a:gd name="connsiteX1-1713" fmla="*/ 947503 w 2103393"/>
              <a:gd name="connsiteY1-1714" fmla="*/ 0 h 1958316"/>
              <a:gd name="connsiteX2-1715" fmla="*/ 1183115 w 2103393"/>
              <a:gd name="connsiteY2-1716" fmla="*/ 5610 h 1958316"/>
              <a:gd name="connsiteX3-1717" fmla="*/ 1177505 w 2103393"/>
              <a:gd name="connsiteY3-1718" fmla="*/ 493664 h 1958316"/>
              <a:gd name="connsiteX4-1719" fmla="*/ 1312141 w 2103393"/>
              <a:gd name="connsiteY4-1720" fmla="*/ 572201 h 1958316"/>
              <a:gd name="connsiteX5-1721" fmla="*/ 1508484 w 2103393"/>
              <a:gd name="connsiteY5-1722" fmla="*/ 375858 h 1958316"/>
              <a:gd name="connsiteX6-1723" fmla="*/ 2058246 w 2103393"/>
              <a:gd name="connsiteY6-1724" fmla="*/ 1924167 h 1958316"/>
              <a:gd name="connsiteX7-1725" fmla="*/ 1211163 w 2103393"/>
              <a:gd name="connsiteY7-1726" fmla="*/ 1486600 h 1958316"/>
              <a:gd name="connsiteX8-1727" fmla="*/ 1194335 w 2103393"/>
              <a:gd name="connsiteY8-1728" fmla="*/ 1144403 h 1958316"/>
              <a:gd name="connsiteX9-1729" fmla="*/ 1244823 w 2103393"/>
              <a:gd name="connsiteY9-1730" fmla="*/ 757325 h 1958316"/>
              <a:gd name="connsiteX10-1731" fmla="*/ 1076528 w 2103393"/>
              <a:gd name="connsiteY10-1732" fmla="*/ 611470 h 1958316"/>
              <a:gd name="connsiteX11-1733" fmla="*/ 885795 w 2103393"/>
              <a:gd name="connsiteY11-1734" fmla="*/ 751715 h 1958316"/>
              <a:gd name="connsiteX12-1735" fmla="*/ 919453 w 2103393"/>
              <a:gd name="connsiteY12-1736" fmla="*/ 1189281 h 1958316"/>
              <a:gd name="connsiteX13-1737" fmla="*/ 891405 w 2103393"/>
              <a:gd name="connsiteY13-1738" fmla="*/ 1509040 h 1958316"/>
              <a:gd name="connsiteX14-1739" fmla="*/ 89201 w 2103393"/>
              <a:gd name="connsiteY14-1740" fmla="*/ 1952216 h 1958316"/>
              <a:gd name="connsiteX15-1741" fmla="*/ 577255 w 2103393"/>
              <a:gd name="connsiteY15-1742" fmla="*/ 375858 h 1958316"/>
              <a:gd name="connsiteX16-1743" fmla="*/ 807257 w 2103393"/>
              <a:gd name="connsiteY16-1744" fmla="*/ 611470 h 1958316"/>
              <a:gd name="connsiteX17-1745" fmla="*/ 969942 w 2103393"/>
              <a:gd name="connsiteY17-1746" fmla="*/ 499274 h 1958316"/>
              <a:gd name="connsiteX18-1747" fmla="*/ 947503 w 2103393"/>
              <a:gd name="connsiteY18-1748" fmla="*/ 0 h 1958316"/>
              <a:gd name="connsiteX0-1749" fmla="*/ 947503 w 2103393"/>
              <a:gd name="connsiteY0-1750" fmla="*/ 0 h 1958316"/>
              <a:gd name="connsiteX1-1751" fmla="*/ 947503 w 2103393"/>
              <a:gd name="connsiteY1-1752" fmla="*/ 0 h 1958316"/>
              <a:gd name="connsiteX2-1753" fmla="*/ 1183115 w 2103393"/>
              <a:gd name="connsiteY2-1754" fmla="*/ 5610 h 1958316"/>
              <a:gd name="connsiteX3-1755" fmla="*/ 1177505 w 2103393"/>
              <a:gd name="connsiteY3-1756" fmla="*/ 493664 h 1958316"/>
              <a:gd name="connsiteX4-1757" fmla="*/ 1312141 w 2103393"/>
              <a:gd name="connsiteY4-1758" fmla="*/ 572201 h 1958316"/>
              <a:gd name="connsiteX5-1759" fmla="*/ 1508484 w 2103393"/>
              <a:gd name="connsiteY5-1760" fmla="*/ 375858 h 1958316"/>
              <a:gd name="connsiteX6-1761" fmla="*/ 2058246 w 2103393"/>
              <a:gd name="connsiteY6-1762" fmla="*/ 1924167 h 1958316"/>
              <a:gd name="connsiteX7-1763" fmla="*/ 1211163 w 2103393"/>
              <a:gd name="connsiteY7-1764" fmla="*/ 1486600 h 1958316"/>
              <a:gd name="connsiteX8-1765" fmla="*/ 1194335 w 2103393"/>
              <a:gd name="connsiteY8-1766" fmla="*/ 1144403 h 1958316"/>
              <a:gd name="connsiteX9-1767" fmla="*/ 1244823 w 2103393"/>
              <a:gd name="connsiteY9-1768" fmla="*/ 757325 h 1958316"/>
              <a:gd name="connsiteX10-1769" fmla="*/ 1076528 w 2103393"/>
              <a:gd name="connsiteY10-1770" fmla="*/ 611470 h 1958316"/>
              <a:gd name="connsiteX11-1771" fmla="*/ 885795 w 2103393"/>
              <a:gd name="connsiteY11-1772" fmla="*/ 751715 h 1958316"/>
              <a:gd name="connsiteX12-1773" fmla="*/ 919453 w 2103393"/>
              <a:gd name="connsiteY12-1774" fmla="*/ 1189281 h 1958316"/>
              <a:gd name="connsiteX13-1775" fmla="*/ 891405 w 2103393"/>
              <a:gd name="connsiteY13-1776" fmla="*/ 1509040 h 1958316"/>
              <a:gd name="connsiteX14-1777" fmla="*/ 89201 w 2103393"/>
              <a:gd name="connsiteY14-1778" fmla="*/ 1952216 h 1958316"/>
              <a:gd name="connsiteX15-1779" fmla="*/ 577255 w 2103393"/>
              <a:gd name="connsiteY15-1780" fmla="*/ 375858 h 1958316"/>
              <a:gd name="connsiteX16-1781" fmla="*/ 807257 w 2103393"/>
              <a:gd name="connsiteY16-1782" fmla="*/ 611470 h 1958316"/>
              <a:gd name="connsiteX17-1783" fmla="*/ 969942 w 2103393"/>
              <a:gd name="connsiteY17-1784" fmla="*/ 499274 h 1958316"/>
              <a:gd name="connsiteX18-1785" fmla="*/ 947503 w 2103393"/>
              <a:gd name="connsiteY18-1786" fmla="*/ 0 h 1958316"/>
              <a:gd name="connsiteX0-1787" fmla="*/ 947503 w 2103393"/>
              <a:gd name="connsiteY0-1788" fmla="*/ 0 h 1958316"/>
              <a:gd name="connsiteX1-1789" fmla="*/ 947503 w 2103393"/>
              <a:gd name="connsiteY1-1790" fmla="*/ 0 h 1958316"/>
              <a:gd name="connsiteX2-1791" fmla="*/ 1183115 w 2103393"/>
              <a:gd name="connsiteY2-1792" fmla="*/ 5610 h 1958316"/>
              <a:gd name="connsiteX3-1793" fmla="*/ 1177505 w 2103393"/>
              <a:gd name="connsiteY3-1794" fmla="*/ 493664 h 1958316"/>
              <a:gd name="connsiteX4-1795" fmla="*/ 1312141 w 2103393"/>
              <a:gd name="connsiteY4-1796" fmla="*/ 572201 h 1958316"/>
              <a:gd name="connsiteX5-1797" fmla="*/ 1508484 w 2103393"/>
              <a:gd name="connsiteY5-1798" fmla="*/ 375858 h 1958316"/>
              <a:gd name="connsiteX6-1799" fmla="*/ 2058246 w 2103393"/>
              <a:gd name="connsiteY6-1800" fmla="*/ 1924167 h 1958316"/>
              <a:gd name="connsiteX7-1801" fmla="*/ 1211163 w 2103393"/>
              <a:gd name="connsiteY7-1802" fmla="*/ 1486600 h 1958316"/>
              <a:gd name="connsiteX8-1803" fmla="*/ 1227994 w 2103393"/>
              <a:gd name="connsiteY8-1804" fmla="*/ 1194891 h 1958316"/>
              <a:gd name="connsiteX9-1805" fmla="*/ 1244823 w 2103393"/>
              <a:gd name="connsiteY9-1806" fmla="*/ 757325 h 1958316"/>
              <a:gd name="connsiteX10-1807" fmla="*/ 1076528 w 2103393"/>
              <a:gd name="connsiteY10-1808" fmla="*/ 611470 h 1958316"/>
              <a:gd name="connsiteX11-1809" fmla="*/ 885795 w 2103393"/>
              <a:gd name="connsiteY11-1810" fmla="*/ 751715 h 1958316"/>
              <a:gd name="connsiteX12-1811" fmla="*/ 919453 w 2103393"/>
              <a:gd name="connsiteY12-1812" fmla="*/ 1189281 h 1958316"/>
              <a:gd name="connsiteX13-1813" fmla="*/ 891405 w 2103393"/>
              <a:gd name="connsiteY13-1814" fmla="*/ 1509040 h 1958316"/>
              <a:gd name="connsiteX14-1815" fmla="*/ 89201 w 2103393"/>
              <a:gd name="connsiteY14-1816" fmla="*/ 1952216 h 1958316"/>
              <a:gd name="connsiteX15-1817" fmla="*/ 577255 w 2103393"/>
              <a:gd name="connsiteY15-1818" fmla="*/ 375858 h 1958316"/>
              <a:gd name="connsiteX16-1819" fmla="*/ 807257 w 2103393"/>
              <a:gd name="connsiteY16-1820" fmla="*/ 611470 h 1958316"/>
              <a:gd name="connsiteX17-1821" fmla="*/ 969942 w 2103393"/>
              <a:gd name="connsiteY17-1822" fmla="*/ 499274 h 1958316"/>
              <a:gd name="connsiteX18-1823" fmla="*/ 947503 w 2103393"/>
              <a:gd name="connsiteY18-1824" fmla="*/ 0 h 1958316"/>
              <a:gd name="connsiteX0-1825" fmla="*/ 947503 w 2103393"/>
              <a:gd name="connsiteY0-1826" fmla="*/ 0 h 1958316"/>
              <a:gd name="connsiteX1-1827" fmla="*/ 947503 w 2103393"/>
              <a:gd name="connsiteY1-1828" fmla="*/ 0 h 1958316"/>
              <a:gd name="connsiteX2-1829" fmla="*/ 1183115 w 2103393"/>
              <a:gd name="connsiteY2-1830" fmla="*/ 5610 h 1958316"/>
              <a:gd name="connsiteX3-1831" fmla="*/ 1177505 w 2103393"/>
              <a:gd name="connsiteY3-1832" fmla="*/ 493664 h 1958316"/>
              <a:gd name="connsiteX4-1833" fmla="*/ 1312141 w 2103393"/>
              <a:gd name="connsiteY4-1834" fmla="*/ 572201 h 1958316"/>
              <a:gd name="connsiteX5-1835" fmla="*/ 1508484 w 2103393"/>
              <a:gd name="connsiteY5-1836" fmla="*/ 375858 h 1958316"/>
              <a:gd name="connsiteX6-1837" fmla="*/ 2058246 w 2103393"/>
              <a:gd name="connsiteY6-1838" fmla="*/ 1924167 h 1958316"/>
              <a:gd name="connsiteX7-1839" fmla="*/ 1211163 w 2103393"/>
              <a:gd name="connsiteY7-1840" fmla="*/ 1486600 h 1958316"/>
              <a:gd name="connsiteX8-1841" fmla="*/ 1227994 w 2103393"/>
              <a:gd name="connsiteY8-1842" fmla="*/ 1194891 h 1958316"/>
              <a:gd name="connsiteX9-1843" fmla="*/ 1244823 w 2103393"/>
              <a:gd name="connsiteY9-1844" fmla="*/ 757325 h 1958316"/>
              <a:gd name="connsiteX10-1845" fmla="*/ 1076528 w 2103393"/>
              <a:gd name="connsiteY10-1846" fmla="*/ 611470 h 1958316"/>
              <a:gd name="connsiteX11-1847" fmla="*/ 885795 w 2103393"/>
              <a:gd name="connsiteY11-1848" fmla="*/ 751715 h 1958316"/>
              <a:gd name="connsiteX12-1849" fmla="*/ 919453 w 2103393"/>
              <a:gd name="connsiteY12-1850" fmla="*/ 1189281 h 1958316"/>
              <a:gd name="connsiteX13-1851" fmla="*/ 891405 w 2103393"/>
              <a:gd name="connsiteY13-1852" fmla="*/ 1509040 h 1958316"/>
              <a:gd name="connsiteX14-1853" fmla="*/ 89201 w 2103393"/>
              <a:gd name="connsiteY14-1854" fmla="*/ 1952216 h 1958316"/>
              <a:gd name="connsiteX15-1855" fmla="*/ 577255 w 2103393"/>
              <a:gd name="connsiteY15-1856" fmla="*/ 375858 h 1958316"/>
              <a:gd name="connsiteX16-1857" fmla="*/ 807257 w 2103393"/>
              <a:gd name="connsiteY16-1858" fmla="*/ 611470 h 1958316"/>
              <a:gd name="connsiteX17-1859" fmla="*/ 969942 w 2103393"/>
              <a:gd name="connsiteY17-1860" fmla="*/ 499274 h 1958316"/>
              <a:gd name="connsiteX18-1861" fmla="*/ 947503 w 2103393"/>
              <a:gd name="connsiteY18-1862" fmla="*/ 0 h 1958316"/>
              <a:gd name="connsiteX0-1863" fmla="*/ 947503 w 2103393"/>
              <a:gd name="connsiteY0-1864" fmla="*/ 0 h 1959848"/>
              <a:gd name="connsiteX1-1865" fmla="*/ 947503 w 2103393"/>
              <a:gd name="connsiteY1-1866" fmla="*/ 0 h 1959848"/>
              <a:gd name="connsiteX2-1867" fmla="*/ 1183115 w 2103393"/>
              <a:gd name="connsiteY2-1868" fmla="*/ 5610 h 1959848"/>
              <a:gd name="connsiteX3-1869" fmla="*/ 1177505 w 2103393"/>
              <a:gd name="connsiteY3-1870" fmla="*/ 493664 h 1959848"/>
              <a:gd name="connsiteX4-1871" fmla="*/ 1312141 w 2103393"/>
              <a:gd name="connsiteY4-1872" fmla="*/ 572201 h 1959848"/>
              <a:gd name="connsiteX5-1873" fmla="*/ 1508484 w 2103393"/>
              <a:gd name="connsiteY5-1874" fmla="*/ 375858 h 1959848"/>
              <a:gd name="connsiteX6-1875" fmla="*/ 2058246 w 2103393"/>
              <a:gd name="connsiteY6-1876" fmla="*/ 1924167 h 1959848"/>
              <a:gd name="connsiteX7-1877" fmla="*/ 1211163 w 2103393"/>
              <a:gd name="connsiteY7-1878" fmla="*/ 1486600 h 1959848"/>
              <a:gd name="connsiteX8-1879" fmla="*/ 1227994 w 2103393"/>
              <a:gd name="connsiteY8-1880" fmla="*/ 1194891 h 1959848"/>
              <a:gd name="connsiteX9-1881" fmla="*/ 1244823 w 2103393"/>
              <a:gd name="connsiteY9-1882" fmla="*/ 757325 h 1959848"/>
              <a:gd name="connsiteX10-1883" fmla="*/ 1076528 w 2103393"/>
              <a:gd name="connsiteY10-1884" fmla="*/ 611470 h 1959848"/>
              <a:gd name="connsiteX11-1885" fmla="*/ 885795 w 2103393"/>
              <a:gd name="connsiteY11-1886" fmla="*/ 751715 h 1959848"/>
              <a:gd name="connsiteX12-1887" fmla="*/ 919453 w 2103393"/>
              <a:gd name="connsiteY12-1888" fmla="*/ 1189281 h 1959848"/>
              <a:gd name="connsiteX13-1889" fmla="*/ 891405 w 2103393"/>
              <a:gd name="connsiteY13-1890" fmla="*/ 1509040 h 1959848"/>
              <a:gd name="connsiteX14-1891" fmla="*/ 89201 w 2103393"/>
              <a:gd name="connsiteY14-1892" fmla="*/ 1952216 h 1959848"/>
              <a:gd name="connsiteX15-1893" fmla="*/ 577255 w 2103393"/>
              <a:gd name="connsiteY15-1894" fmla="*/ 375858 h 1959848"/>
              <a:gd name="connsiteX16-1895" fmla="*/ 807257 w 2103393"/>
              <a:gd name="connsiteY16-1896" fmla="*/ 611470 h 1959848"/>
              <a:gd name="connsiteX17-1897" fmla="*/ 969942 w 2103393"/>
              <a:gd name="connsiteY17-1898" fmla="*/ 499274 h 1959848"/>
              <a:gd name="connsiteX18-1899" fmla="*/ 947503 w 2103393"/>
              <a:gd name="connsiteY18-1900" fmla="*/ 0 h 1959848"/>
              <a:gd name="connsiteX0-1901" fmla="*/ 947503 w 2103393"/>
              <a:gd name="connsiteY0-1902" fmla="*/ 0 h 1959848"/>
              <a:gd name="connsiteX1-1903" fmla="*/ 947503 w 2103393"/>
              <a:gd name="connsiteY1-1904" fmla="*/ 0 h 1959848"/>
              <a:gd name="connsiteX2-1905" fmla="*/ 1183115 w 2103393"/>
              <a:gd name="connsiteY2-1906" fmla="*/ 5610 h 1959848"/>
              <a:gd name="connsiteX3-1907" fmla="*/ 1177505 w 2103393"/>
              <a:gd name="connsiteY3-1908" fmla="*/ 493664 h 1959848"/>
              <a:gd name="connsiteX4-1909" fmla="*/ 1312141 w 2103393"/>
              <a:gd name="connsiteY4-1910" fmla="*/ 572201 h 1959848"/>
              <a:gd name="connsiteX5-1911" fmla="*/ 1508484 w 2103393"/>
              <a:gd name="connsiteY5-1912" fmla="*/ 375858 h 1959848"/>
              <a:gd name="connsiteX6-1913" fmla="*/ 2058246 w 2103393"/>
              <a:gd name="connsiteY6-1914" fmla="*/ 1924167 h 1959848"/>
              <a:gd name="connsiteX7-1915" fmla="*/ 1211163 w 2103393"/>
              <a:gd name="connsiteY7-1916" fmla="*/ 1486600 h 1959848"/>
              <a:gd name="connsiteX8-1917" fmla="*/ 1222384 w 2103393"/>
              <a:gd name="connsiteY8-1918" fmla="*/ 1178062 h 1959848"/>
              <a:gd name="connsiteX9-1919" fmla="*/ 1244823 w 2103393"/>
              <a:gd name="connsiteY9-1920" fmla="*/ 757325 h 1959848"/>
              <a:gd name="connsiteX10-1921" fmla="*/ 1076528 w 2103393"/>
              <a:gd name="connsiteY10-1922" fmla="*/ 611470 h 1959848"/>
              <a:gd name="connsiteX11-1923" fmla="*/ 885795 w 2103393"/>
              <a:gd name="connsiteY11-1924" fmla="*/ 751715 h 1959848"/>
              <a:gd name="connsiteX12-1925" fmla="*/ 919453 w 2103393"/>
              <a:gd name="connsiteY12-1926" fmla="*/ 1189281 h 1959848"/>
              <a:gd name="connsiteX13-1927" fmla="*/ 891405 w 2103393"/>
              <a:gd name="connsiteY13-1928" fmla="*/ 1509040 h 1959848"/>
              <a:gd name="connsiteX14-1929" fmla="*/ 89201 w 2103393"/>
              <a:gd name="connsiteY14-1930" fmla="*/ 1952216 h 1959848"/>
              <a:gd name="connsiteX15-1931" fmla="*/ 577255 w 2103393"/>
              <a:gd name="connsiteY15-1932" fmla="*/ 375858 h 1959848"/>
              <a:gd name="connsiteX16-1933" fmla="*/ 807257 w 2103393"/>
              <a:gd name="connsiteY16-1934" fmla="*/ 611470 h 1959848"/>
              <a:gd name="connsiteX17-1935" fmla="*/ 969942 w 2103393"/>
              <a:gd name="connsiteY17-1936" fmla="*/ 499274 h 1959848"/>
              <a:gd name="connsiteX18-1937" fmla="*/ 947503 w 2103393"/>
              <a:gd name="connsiteY18-1938" fmla="*/ 0 h 1959848"/>
              <a:gd name="connsiteX0-1939" fmla="*/ 947503 w 2103393"/>
              <a:gd name="connsiteY0-1940" fmla="*/ 0 h 1959848"/>
              <a:gd name="connsiteX1-1941" fmla="*/ 947503 w 2103393"/>
              <a:gd name="connsiteY1-1942" fmla="*/ 0 h 1959848"/>
              <a:gd name="connsiteX2-1943" fmla="*/ 1183115 w 2103393"/>
              <a:gd name="connsiteY2-1944" fmla="*/ 5610 h 1959848"/>
              <a:gd name="connsiteX3-1945" fmla="*/ 1177505 w 2103393"/>
              <a:gd name="connsiteY3-1946" fmla="*/ 493664 h 1959848"/>
              <a:gd name="connsiteX4-1947" fmla="*/ 1312141 w 2103393"/>
              <a:gd name="connsiteY4-1948" fmla="*/ 572201 h 1959848"/>
              <a:gd name="connsiteX5-1949" fmla="*/ 1508484 w 2103393"/>
              <a:gd name="connsiteY5-1950" fmla="*/ 375858 h 1959848"/>
              <a:gd name="connsiteX6-1951" fmla="*/ 2058246 w 2103393"/>
              <a:gd name="connsiteY6-1952" fmla="*/ 1924167 h 1959848"/>
              <a:gd name="connsiteX7-1953" fmla="*/ 1211163 w 2103393"/>
              <a:gd name="connsiteY7-1954" fmla="*/ 1486600 h 1959848"/>
              <a:gd name="connsiteX8-1955" fmla="*/ 1205554 w 2103393"/>
              <a:gd name="connsiteY8-1956" fmla="*/ 1200502 h 1959848"/>
              <a:gd name="connsiteX9-1957" fmla="*/ 1244823 w 2103393"/>
              <a:gd name="connsiteY9-1958" fmla="*/ 757325 h 1959848"/>
              <a:gd name="connsiteX10-1959" fmla="*/ 1076528 w 2103393"/>
              <a:gd name="connsiteY10-1960" fmla="*/ 611470 h 1959848"/>
              <a:gd name="connsiteX11-1961" fmla="*/ 885795 w 2103393"/>
              <a:gd name="connsiteY11-1962" fmla="*/ 751715 h 1959848"/>
              <a:gd name="connsiteX12-1963" fmla="*/ 919453 w 2103393"/>
              <a:gd name="connsiteY12-1964" fmla="*/ 1189281 h 1959848"/>
              <a:gd name="connsiteX13-1965" fmla="*/ 891405 w 2103393"/>
              <a:gd name="connsiteY13-1966" fmla="*/ 1509040 h 1959848"/>
              <a:gd name="connsiteX14-1967" fmla="*/ 89201 w 2103393"/>
              <a:gd name="connsiteY14-1968" fmla="*/ 1952216 h 1959848"/>
              <a:gd name="connsiteX15-1969" fmla="*/ 577255 w 2103393"/>
              <a:gd name="connsiteY15-1970" fmla="*/ 375858 h 1959848"/>
              <a:gd name="connsiteX16-1971" fmla="*/ 807257 w 2103393"/>
              <a:gd name="connsiteY16-1972" fmla="*/ 611470 h 1959848"/>
              <a:gd name="connsiteX17-1973" fmla="*/ 969942 w 2103393"/>
              <a:gd name="connsiteY17-1974" fmla="*/ 499274 h 1959848"/>
              <a:gd name="connsiteX18-1975" fmla="*/ 947503 w 2103393"/>
              <a:gd name="connsiteY18-1976" fmla="*/ 0 h 1959848"/>
              <a:gd name="connsiteX0-1977" fmla="*/ 947503 w 2103393"/>
              <a:gd name="connsiteY0-1978" fmla="*/ 0 h 1959848"/>
              <a:gd name="connsiteX1-1979" fmla="*/ 947503 w 2103393"/>
              <a:gd name="connsiteY1-1980" fmla="*/ 0 h 1959848"/>
              <a:gd name="connsiteX2-1981" fmla="*/ 1183115 w 2103393"/>
              <a:gd name="connsiteY2-1982" fmla="*/ 5610 h 1959848"/>
              <a:gd name="connsiteX3-1983" fmla="*/ 1177505 w 2103393"/>
              <a:gd name="connsiteY3-1984" fmla="*/ 493664 h 1959848"/>
              <a:gd name="connsiteX4-1985" fmla="*/ 1312141 w 2103393"/>
              <a:gd name="connsiteY4-1986" fmla="*/ 572201 h 1959848"/>
              <a:gd name="connsiteX5-1987" fmla="*/ 1508484 w 2103393"/>
              <a:gd name="connsiteY5-1988" fmla="*/ 375858 h 1959848"/>
              <a:gd name="connsiteX6-1989" fmla="*/ 2058246 w 2103393"/>
              <a:gd name="connsiteY6-1990" fmla="*/ 1924167 h 1959848"/>
              <a:gd name="connsiteX7-1991" fmla="*/ 1211163 w 2103393"/>
              <a:gd name="connsiteY7-1992" fmla="*/ 1486600 h 1959848"/>
              <a:gd name="connsiteX8-1993" fmla="*/ 1205554 w 2103393"/>
              <a:gd name="connsiteY8-1994" fmla="*/ 1200502 h 1959848"/>
              <a:gd name="connsiteX9-1995" fmla="*/ 1244823 w 2103393"/>
              <a:gd name="connsiteY9-1996" fmla="*/ 757325 h 1959848"/>
              <a:gd name="connsiteX10-1997" fmla="*/ 1076528 w 2103393"/>
              <a:gd name="connsiteY10-1998" fmla="*/ 611470 h 1959848"/>
              <a:gd name="connsiteX11-1999" fmla="*/ 885795 w 2103393"/>
              <a:gd name="connsiteY11-2000" fmla="*/ 751715 h 1959848"/>
              <a:gd name="connsiteX12-2001" fmla="*/ 919453 w 2103393"/>
              <a:gd name="connsiteY12-2002" fmla="*/ 1189281 h 1959848"/>
              <a:gd name="connsiteX13-2003" fmla="*/ 891405 w 2103393"/>
              <a:gd name="connsiteY13-2004" fmla="*/ 1509040 h 1959848"/>
              <a:gd name="connsiteX14-2005" fmla="*/ 89201 w 2103393"/>
              <a:gd name="connsiteY14-2006" fmla="*/ 1952216 h 1959848"/>
              <a:gd name="connsiteX15-2007" fmla="*/ 577255 w 2103393"/>
              <a:gd name="connsiteY15-2008" fmla="*/ 375858 h 1959848"/>
              <a:gd name="connsiteX16-2009" fmla="*/ 807257 w 2103393"/>
              <a:gd name="connsiteY16-2010" fmla="*/ 611470 h 1959848"/>
              <a:gd name="connsiteX17-2011" fmla="*/ 969942 w 2103393"/>
              <a:gd name="connsiteY17-2012" fmla="*/ 499274 h 1959848"/>
              <a:gd name="connsiteX18-2013" fmla="*/ 947503 w 2103393"/>
              <a:gd name="connsiteY18-2014" fmla="*/ 0 h 1959848"/>
              <a:gd name="connsiteX0-2015" fmla="*/ 947503 w 2103393"/>
              <a:gd name="connsiteY0-2016" fmla="*/ 0 h 1959848"/>
              <a:gd name="connsiteX1-2017" fmla="*/ 947503 w 2103393"/>
              <a:gd name="connsiteY1-2018" fmla="*/ 0 h 1959848"/>
              <a:gd name="connsiteX2-2019" fmla="*/ 1183115 w 2103393"/>
              <a:gd name="connsiteY2-2020" fmla="*/ 5610 h 1959848"/>
              <a:gd name="connsiteX3-2021" fmla="*/ 1177505 w 2103393"/>
              <a:gd name="connsiteY3-2022" fmla="*/ 493664 h 1959848"/>
              <a:gd name="connsiteX4-2023" fmla="*/ 1312141 w 2103393"/>
              <a:gd name="connsiteY4-2024" fmla="*/ 572201 h 1959848"/>
              <a:gd name="connsiteX5-2025" fmla="*/ 1508484 w 2103393"/>
              <a:gd name="connsiteY5-2026" fmla="*/ 375858 h 1959848"/>
              <a:gd name="connsiteX6-2027" fmla="*/ 2058246 w 2103393"/>
              <a:gd name="connsiteY6-2028" fmla="*/ 1924167 h 1959848"/>
              <a:gd name="connsiteX7-2029" fmla="*/ 1211163 w 2103393"/>
              <a:gd name="connsiteY7-2030" fmla="*/ 1486600 h 1959848"/>
              <a:gd name="connsiteX8-2031" fmla="*/ 1205554 w 2103393"/>
              <a:gd name="connsiteY8-2032" fmla="*/ 1200502 h 1959848"/>
              <a:gd name="connsiteX9-2033" fmla="*/ 1244823 w 2103393"/>
              <a:gd name="connsiteY9-2034" fmla="*/ 757325 h 1959848"/>
              <a:gd name="connsiteX10-2035" fmla="*/ 1076528 w 2103393"/>
              <a:gd name="connsiteY10-2036" fmla="*/ 611470 h 1959848"/>
              <a:gd name="connsiteX11-2037" fmla="*/ 885795 w 2103393"/>
              <a:gd name="connsiteY11-2038" fmla="*/ 751715 h 1959848"/>
              <a:gd name="connsiteX12-2039" fmla="*/ 919453 w 2103393"/>
              <a:gd name="connsiteY12-2040" fmla="*/ 1189281 h 1959848"/>
              <a:gd name="connsiteX13-2041" fmla="*/ 891405 w 2103393"/>
              <a:gd name="connsiteY13-2042" fmla="*/ 1509040 h 1959848"/>
              <a:gd name="connsiteX14-2043" fmla="*/ 89201 w 2103393"/>
              <a:gd name="connsiteY14-2044" fmla="*/ 1952216 h 1959848"/>
              <a:gd name="connsiteX15-2045" fmla="*/ 577255 w 2103393"/>
              <a:gd name="connsiteY15-2046" fmla="*/ 375858 h 1959848"/>
              <a:gd name="connsiteX16-2047" fmla="*/ 807257 w 2103393"/>
              <a:gd name="connsiteY16-2048" fmla="*/ 611470 h 1959848"/>
              <a:gd name="connsiteX17-2049" fmla="*/ 969942 w 2103393"/>
              <a:gd name="connsiteY17-2050" fmla="*/ 499274 h 1959848"/>
              <a:gd name="connsiteX18-2051" fmla="*/ 947503 w 2103393"/>
              <a:gd name="connsiteY18-2052" fmla="*/ 0 h 1959848"/>
              <a:gd name="connsiteX0-2053" fmla="*/ 947503 w 2103393"/>
              <a:gd name="connsiteY0-2054" fmla="*/ 0 h 1959848"/>
              <a:gd name="connsiteX1-2055" fmla="*/ 947503 w 2103393"/>
              <a:gd name="connsiteY1-2056" fmla="*/ 0 h 1959848"/>
              <a:gd name="connsiteX2-2057" fmla="*/ 1183115 w 2103393"/>
              <a:gd name="connsiteY2-2058" fmla="*/ 5610 h 1959848"/>
              <a:gd name="connsiteX3-2059" fmla="*/ 1177505 w 2103393"/>
              <a:gd name="connsiteY3-2060" fmla="*/ 493664 h 1959848"/>
              <a:gd name="connsiteX4-2061" fmla="*/ 1312141 w 2103393"/>
              <a:gd name="connsiteY4-2062" fmla="*/ 572201 h 1959848"/>
              <a:gd name="connsiteX5-2063" fmla="*/ 1508484 w 2103393"/>
              <a:gd name="connsiteY5-2064" fmla="*/ 375858 h 1959848"/>
              <a:gd name="connsiteX6-2065" fmla="*/ 2058246 w 2103393"/>
              <a:gd name="connsiteY6-2066" fmla="*/ 1924167 h 1959848"/>
              <a:gd name="connsiteX7-2067" fmla="*/ 1211163 w 2103393"/>
              <a:gd name="connsiteY7-2068" fmla="*/ 1486600 h 1959848"/>
              <a:gd name="connsiteX8-2069" fmla="*/ 1205554 w 2103393"/>
              <a:gd name="connsiteY8-2070" fmla="*/ 1200502 h 1959848"/>
              <a:gd name="connsiteX9-2071" fmla="*/ 1244823 w 2103393"/>
              <a:gd name="connsiteY9-2072" fmla="*/ 757325 h 1959848"/>
              <a:gd name="connsiteX10-2073" fmla="*/ 1076528 w 2103393"/>
              <a:gd name="connsiteY10-2074" fmla="*/ 611470 h 1959848"/>
              <a:gd name="connsiteX11-2075" fmla="*/ 885795 w 2103393"/>
              <a:gd name="connsiteY11-2076" fmla="*/ 751715 h 1959848"/>
              <a:gd name="connsiteX12-2077" fmla="*/ 919453 w 2103393"/>
              <a:gd name="connsiteY12-2078" fmla="*/ 1189281 h 1959848"/>
              <a:gd name="connsiteX13-2079" fmla="*/ 891405 w 2103393"/>
              <a:gd name="connsiteY13-2080" fmla="*/ 1509040 h 1959848"/>
              <a:gd name="connsiteX14-2081" fmla="*/ 89201 w 2103393"/>
              <a:gd name="connsiteY14-2082" fmla="*/ 1952216 h 1959848"/>
              <a:gd name="connsiteX15-2083" fmla="*/ 577255 w 2103393"/>
              <a:gd name="connsiteY15-2084" fmla="*/ 375858 h 1959848"/>
              <a:gd name="connsiteX16-2085" fmla="*/ 807257 w 2103393"/>
              <a:gd name="connsiteY16-2086" fmla="*/ 611470 h 1959848"/>
              <a:gd name="connsiteX17-2087" fmla="*/ 969942 w 2103393"/>
              <a:gd name="connsiteY17-2088" fmla="*/ 499274 h 1959848"/>
              <a:gd name="connsiteX18-2089" fmla="*/ 947503 w 2103393"/>
              <a:gd name="connsiteY18-2090" fmla="*/ 0 h 1959848"/>
              <a:gd name="connsiteX0-2091" fmla="*/ 947503 w 2103393"/>
              <a:gd name="connsiteY0-2092" fmla="*/ 0 h 1959848"/>
              <a:gd name="connsiteX1-2093" fmla="*/ 947503 w 2103393"/>
              <a:gd name="connsiteY1-2094" fmla="*/ 0 h 1959848"/>
              <a:gd name="connsiteX2-2095" fmla="*/ 1183115 w 2103393"/>
              <a:gd name="connsiteY2-2096" fmla="*/ 5610 h 1959848"/>
              <a:gd name="connsiteX3-2097" fmla="*/ 1177505 w 2103393"/>
              <a:gd name="connsiteY3-2098" fmla="*/ 493664 h 1959848"/>
              <a:gd name="connsiteX4-2099" fmla="*/ 1312141 w 2103393"/>
              <a:gd name="connsiteY4-2100" fmla="*/ 572201 h 1959848"/>
              <a:gd name="connsiteX5-2101" fmla="*/ 1508484 w 2103393"/>
              <a:gd name="connsiteY5-2102" fmla="*/ 375858 h 1959848"/>
              <a:gd name="connsiteX6-2103" fmla="*/ 2058246 w 2103393"/>
              <a:gd name="connsiteY6-2104" fmla="*/ 1924167 h 1959848"/>
              <a:gd name="connsiteX7-2105" fmla="*/ 1211163 w 2103393"/>
              <a:gd name="connsiteY7-2106" fmla="*/ 1486600 h 1959848"/>
              <a:gd name="connsiteX8-2107" fmla="*/ 1205554 w 2103393"/>
              <a:gd name="connsiteY8-2108" fmla="*/ 1200502 h 1959848"/>
              <a:gd name="connsiteX9-2109" fmla="*/ 1244823 w 2103393"/>
              <a:gd name="connsiteY9-2110" fmla="*/ 757325 h 1959848"/>
              <a:gd name="connsiteX10-2111" fmla="*/ 1076528 w 2103393"/>
              <a:gd name="connsiteY10-2112" fmla="*/ 611470 h 1959848"/>
              <a:gd name="connsiteX11-2113" fmla="*/ 885795 w 2103393"/>
              <a:gd name="connsiteY11-2114" fmla="*/ 751715 h 1959848"/>
              <a:gd name="connsiteX12-2115" fmla="*/ 919453 w 2103393"/>
              <a:gd name="connsiteY12-2116" fmla="*/ 1189281 h 1959848"/>
              <a:gd name="connsiteX13-2117" fmla="*/ 891405 w 2103393"/>
              <a:gd name="connsiteY13-2118" fmla="*/ 1509040 h 1959848"/>
              <a:gd name="connsiteX14-2119" fmla="*/ 89201 w 2103393"/>
              <a:gd name="connsiteY14-2120" fmla="*/ 1952216 h 1959848"/>
              <a:gd name="connsiteX15-2121" fmla="*/ 577255 w 2103393"/>
              <a:gd name="connsiteY15-2122" fmla="*/ 375858 h 1959848"/>
              <a:gd name="connsiteX16-2123" fmla="*/ 807257 w 2103393"/>
              <a:gd name="connsiteY16-2124" fmla="*/ 611470 h 1959848"/>
              <a:gd name="connsiteX17-2125" fmla="*/ 969942 w 2103393"/>
              <a:gd name="connsiteY17-2126" fmla="*/ 499274 h 1959848"/>
              <a:gd name="connsiteX18-2127" fmla="*/ 947503 w 2103393"/>
              <a:gd name="connsiteY18-2128" fmla="*/ 0 h 1959848"/>
              <a:gd name="connsiteX0-2129" fmla="*/ 947503 w 2103393"/>
              <a:gd name="connsiteY0-2130" fmla="*/ 0 h 1959848"/>
              <a:gd name="connsiteX1-2131" fmla="*/ 947503 w 2103393"/>
              <a:gd name="connsiteY1-2132" fmla="*/ 0 h 1959848"/>
              <a:gd name="connsiteX2-2133" fmla="*/ 1183115 w 2103393"/>
              <a:gd name="connsiteY2-2134" fmla="*/ 5610 h 1959848"/>
              <a:gd name="connsiteX3-2135" fmla="*/ 1177505 w 2103393"/>
              <a:gd name="connsiteY3-2136" fmla="*/ 493664 h 1959848"/>
              <a:gd name="connsiteX4-2137" fmla="*/ 1312141 w 2103393"/>
              <a:gd name="connsiteY4-2138" fmla="*/ 572201 h 1959848"/>
              <a:gd name="connsiteX5-2139" fmla="*/ 1508484 w 2103393"/>
              <a:gd name="connsiteY5-2140" fmla="*/ 375858 h 1959848"/>
              <a:gd name="connsiteX6-2141" fmla="*/ 2058246 w 2103393"/>
              <a:gd name="connsiteY6-2142" fmla="*/ 1924167 h 1959848"/>
              <a:gd name="connsiteX7-2143" fmla="*/ 1211163 w 2103393"/>
              <a:gd name="connsiteY7-2144" fmla="*/ 1486600 h 1959848"/>
              <a:gd name="connsiteX8-2145" fmla="*/ 1205554 w 2103393"/>
              <a:gd name="connsiteY8-2146" fmla="*/ 1200502 h 1959848"/>
              <a:gd name="connsiteX9-2147" fmla="*/ 1244823 w 2103393"/>
              <a:gd name="connsiteY9-2148" fmla="*/ 757325 h 1959848"/>
              <a:gd name="connsiteX10-2149" fmla="*/ 1076528 w 2103393"/>
              <a:gd name="connsiteY10-2150" fmla="*/ 611470 h 1959848"/>
              <a:gd name="connsiteX11-2151" fmla="*/ 885795 w 2103393"/>
              <a:gd name="connsiteY11-2152" fmla="*/ 751715 h 1959848"/>
              <a:gd name="connsiteX12-2153" fmla="*/ 919453 w 2103393"/>
              <a:gd name="connsiteY12-2154" fmla="*/ 1189281 h 1959848"/>
              <a:gd name="connsiteX13-2155" fmla="*/ 891405 w 2103393"/>
              <a:gd name="connsiteY13-2156" fmla="*/ 1509040 h 1959848"/>
              <a:gd name="connsiteX14-2157" fmla="*/ 89201 w 2103393"/>
              <a:gd name="connsiteY14-2158" fmla="*/ 1952216 h 1959848"/>
              <a:gd name="connsiteX15-2159" fmla="*/ 577255 w 2103393"/>
              <a:gd name="connsiteY15-2160" fmla="*/ 375858 h 1959848"/>
              <a:gd name="connsiteX16-2161" fmla="*/ 807257 w 2103393"/>
              <a:gd name="connsiteY16-2162" fmla="*/ 611470 h 1959848"/>
              <a:gd name="connsiteX17-2163" fmla="*/ 969942 w 2103393"/>
              <a:gd name="connsiteY17-2164" fmla="*/ 499274 h 1959848"/>
              <a:gd name="connsiteX18-2165" fmla="*/ 947503 w 2103393"/>
              <a:gd name="connsiteY18-2166" fmla="*/ 0 h 1959848"/>
              <a:gd name="connsiteX0-2167" fmla="*/ 947503 w 2103393"/>
              <a:gd name="connsiteY0-2168" fmla="*/ 0 h 1961617"/>
              <a:gd name="connsiteX1-2169" fmla="*/ 947503 w 2103393"/>
              <a:gd name="connsiteY1-2170" fmla="*/ 0 h 1961617"/>
              <a:gd name="connsiteX2-2171" fmla="*/ 1183115 w 2103393"/>
              <a:gd name="connsiteY2-2172" fmla="*/ 5610 h 1961617"/>
              <a:gd name="connsiteX3-2173" fmla="*/ 1177505 w 2103393"/>
              <a:gd name="connsiteY3-2174" fmla="*/ 493664 h 1961617"/>
              <a:gd name="connsiteX4-2175" fmla="*/ 1312141 w 2103393"/>
              <a:gd name="connsiteY4-2176" fmla="*/ 572201 h 1961617"/>
              <a:gd name="connsiteX5-2177" fmla="*/ 1508484 w 2103393"/>
              <a:gd name="connsiteY5-2178" fmla="*/ 375858 h 1961617"/>
              <a:gd name="connsiteX6-2179" fmla="*/ 2058246 w 2103393"/>
              <a:gd name="connsiteY6-2180" fmla="*/ 1924167 h 1961617"/>
              <a:gd name="connsiteX7-2181" fmla="*/ 1244822 w 2103393"/>
              <a:gd name="connsiteY7-2182" fmla="*/ 1514649 h 1961617"/>
              <a:gd name="connsiteX8-2183" fmla="*/ 1205554 w 2103393"/>
              <a:gd name="connsiteY8-2184" fmla="*/ 1200502 h 1961617"/>
              <a:gd name="connsiteX9-2185" fmla="*/ 1244823 w 2103393"/>
              <a:gd name="connsiteY9-2186" fmla="*/ 757325 h 1961617"/>
              <a:gd name="connsiteX10-2187" fmla="*/ 1076528 w 2103393"/>
              <a:gd name="connsiteY10-2188" fmla="*/ 611470 h 1961617"/>
              <a:gd name="connsiteX11-2189" fmla="*/ 885795 w 2103393"/>
              <a:gd name="connsiteY11-2190" fmla="*/ 751715 h 1961617"/>
              <a:gd name="connsiteX12-2191" fmla="*/ 919453 w 2103393"/>
              <a:gd name="connsiteY12-2192" fmla="*/ 1189281 h 1961617"/>
              <a:gd name="connsiteX13-2193" fmla="*/ 891405 w 2103393"/>
              <a:gd name="connsiteY13-2194" fmla="*/ 1509040 h 1961617"/>
              <a:gd name="connsiteX14-2195" fmla="*/ 89201 w 2103393"/>
              <a:gd name="connsiteY14-2196" fmla="*/ 1952216 h 1961617"/>
              <a:gd name="connsiteX15-2197" fmla="*/ 577255 w 2103393"/>
              <a:gd name="connsiteY15-2198" fmla="*/ 375858 h 1961617"/>
              <a:gd name="connsiteX16-2199" fmla="*/ 807257 w 2103393"/>
              <a:gd name="connsiteY16-2200" fmla="*/ 611470 h 1961617"/>
              <a:gd name="connsiteX17-2201" fmla="*/ 969942 w 2103393"/>
              <a:gd name="connsiteY17-2202" fmla="*/ 499274 h 1961617"/>
              <a:gd name="connsiteX18-2203" fmla="*/ 947503 w 2103393"/>
              <a:gd name="connsiteY18-2204" fmla="*/ 0 h 1961617"/>
              <a:gd name="connsiteX0-2205" fmla="*/ 947503 w 2103393"/>
              <a:gd name="connsiteY0-2206" fmla="*/ 0 h 1961617"/>
              <a:gd name="connsiteX1-2207" fmla="*/ 947503 w 2103393"/>
              <a:gd name="connsiteY1-2208" fmla="*/ 0 h 1961617"/>
              <a:gd name="connsiteX2-2209" fmla="*/ 1183115 w 2103393"/>
              <a:gd name="connsiteY2-2210" fmla="*/ 5610 h 1961617"/>
              <a:gd name="connsiteX3-2211" fmla="*/ 1177505 w 2103393"/>
              <a:gd name="connsiteY3-2212" fmla="*/ 493664 h 1961617"/>
              <a:gd name="connsiteX4-2213" fmla="*/ 1312141 w 2103393"/>
              <a:gd name="connsiteY4-2214" fmla="*/ 572201 h 1961617"/>
              <a:gd name="connsiteX5-2215" fmla="*/ 1508484 w 2103393"/>
              <a:gd name="connsiteY5-2216" fmla="*/ 375858 h 1961617"/>
              <a:gd name="connsiteX6-2217" fmla="*/ 2058246 w 2103393"/>
              <a:gd name="connsiteY6-2218" fmla="*/ 1924167 h 1961617"/>
              <a:gd name="connsiteX7-2219" fmla="*/ 1244822 w 2103393"/>
              <a:gd name="connsiteY7-2220" fmla="*/ 1514649 h 1961617"/>
              <a:gd name="connsiteX8-2221" fmla="*/ 1205554 w 2103393"/>
              <a:gd name="connsiteY8-2222" fmla="*/ 1200502 h 1961617"/>
              <a:gd name="connsiteX9-2223" fmla="*/ 1244823 w 2103393"/>
              <a:gd name="connsiteY9-2224" fmla="*/ 757325 h 1961617"/>
              <a:gd name="connsiteX10-2225" fmla="*/ 1076528 w 2103393"/>
              <a:gd name="connsiteY10-2226" fmla="*/ 611470 h 1961617"/>
              <a:gd name="connsiteX11-2227" fmla="*/ 885795 w 2103393"/>
              <a:gd name="connsiteY11-2228" fmla="*/ 751715 h 1961617"/>
              <a:gd name="connsiteX12-2229" fmla="*/ 919453 w 2103393"/>
              <a:gd name="connsiteY12-2230" fmla="*/ 1189281 h 1961617"/>
              <a:gd name="connsiteX13-2231" fmla="*/ 891405 w 2103393"/>
              <a:gd name="connsiteY13-2232" fmla="*/ 1509040 h 1961617"/>
              <a:gd name="connsiteX14-2233" fmla="*/ 89201 w 2103393"/>
              <a:gd name="connsiteY14-2234" fmla="*/ 1952216 h 1961617"/>
              <a:gd name="connsiteX15-2235" fmla="*/ 577255 w 2103393"/>
              <a:gd name="connsiteY15-2236" fmla="*/ 375858 h 1961617"/>
              <a:gd name="connsiteX16-2237" fmla="*/ 807257 w 2103393"/>
              <a:gd name="connsiteY16-2238" fmla="*/ 611470 h 1961617"/>
              <a:gd name="connsiteX17-2239" fmla="*/ 969942 w 2103393"/>
              <a:gd name="connsiteY17-2240" fmla="*/ 499274 h 1961617"/>
              <a:gd name="connsiteX18-2241" fmla="*/ 947503 w 2103393"/>
              <a:gd name="connsiteY18-2242" fmla="*/ 0 h 1961617"/>
              <a:gd name="connsiteX0-2243" fmla="*/ 947503 w 2103393"/>
              <a:gd name="connsiteY0-2244" fmla="*/ 0 h 1963064"/>
              <a:gd name="connsiteX1-2245" fmla="*/ 947503 w 2103393"/>
              <a:gd name="connsiteY1-2246" fmla="*/ 0 h 1963064"/>
              <a:gd name="connsiteX2-2247" fmla="*/ 1183115 w 2103393"/>
              <a:gd name="connsiteY2-2248" fmla="*/ 5610 h 1963064"/>
              <a:gd name="connsiteX3-2249" fmla="*/ 1177505 w 2103393"/>
              <a:gd name="connsiteY3-2250" fmla="*/ 493664 h 1963064"/>
              <a:gd name="connsiteX4-2251" fmla="*/ 1312141 w 2103393"/>
              <a:gd name="connsiteY4-2252" fmla="*/ 572201 h 1963064"/>
              <a:gd name="connsiteX5-2253" fmla="*/ 1508484 w 2103393"/>
              <a:gd name="connsiteY5-2254" fmla="*/ 375858 h 1963064"/>
              <a:gd name="connsiteX6-2255" fmla="*/ 2058246 w 2103393"/>
              <a:gd name="connsiteY6-2256" fmla="*/ 1924167 h 1963064"/>
              <a:gd name="connsiteX7-2257" fmla="*/ 1244822 w 2103393"/>
              <a:gd name="connsiteY7-2258" fmla="*/ 1514649 h 1963064"/>
              <a:gd name="connsiteX8-2259" fmla="*/ 1205554 w 2103393"/>
              <a:gd name="connsiteY8-2260" fmla="*/ 1200502 h 1963064"/>
              <a:gd name="connsiteX9-2261" fmla="*/ 1244823 w 2103393"/>
              <a:gd name="connsiteY9-2262" fmla="*/ 757325 h 1963064"/>
              <a:gd name="connsiteX10-2263" fmla="*/ 1076528 w 2103393"/>
              <a:gd name="connsiteY10-2264" fmla="*/ 611470 h 1963064"/>
              <a:gd name="connsiteX11-2265" fmla="*/ 885795 w 2103393"/>
              <a:gd name="connsiteY11-2266" fmla="*/ 751715 h 1963064"/>
              <a:gd name="connsiteX12-2267" fmla="*/ 919453 w 2103393"/>
              <a:gd name="connsiteY12-2268" fmla="*/ 1189281 h 1963064"/>
              <a:gd name="connsiteX13-2269" fmla="*/ 891405 w 2103393"/>
              <a:gd name="connsiteY13-2270" fmla="*/ 1509040 h 1963064"/>
              <a:gd name="connsiteX14-2271" fmla="*/ 89201 w 2103393"/>
              <a:gd name="connsiteY14-2272" fmla="*/ 1952216 h 1963064"/>
              <a:gd name="connsiteX15-2273" fmla="*/ 577255 w 2103393"/>
              <a:gd name="connsiteY15-2274" fmla="*/ 375858 h 1963064"/>
              <a:gd name="connsiteX16-2275" fmla="*/ 807257 w 2103393"/>
              <a:gd name="connsiteY16-2276" fmla="*/ 611470 h 1963064"/>
              <a:gd name="connsiteX17-2277" fmla="*/ 969942 w 2103393"/>
              <a:gd name="connsiteY17-2278" fmla="*/ 499274 h 1963064"/>
              <a:gd name="connsiteX18-2279" fmla="*/ 947503 w 2103393"/>
              <a:gd name="connsiteY18-2280" fmla="*/ 0 h 1963064"/>
              <a:gd name="connsiteX0-2281" fmla="*/ 947503 w 2103393"/>
              <a:gd name="connsiteY0-2282" fmla="*/ 0 h 1964995"/>
              <a:gd name="connsiteX1-2283" fmla="*/ 947503 w 2103393"/>
              <a:gd name="connsiteY1-2284" fmla="*/ 0 h 1964995"/>
              <a:gd name="connsiteX2-2285" fmla="*/ 1183115 w 2103393"/>
              <a:gd name="connsiteY2-2286" fmla="*/ 5610 h 1964995"/>
              <a:gd name="connsiteX3-2287" fmla="*/ 1177505 w 2103393"/>
              <a:gd name="connsiteY3-2288" fmla="*/ 493664 h 1964995"/>
              <a:gd name="connsiteX4-2289" fmla="*/ 1312141 w 2103393"/>
              <a:gd name="connsiteY4-2290" fmla="*/ 572201 h 1964995"/>
              <a:gd name="connsiteX5-2291" fmla="*/ 1508484 w 2103393"/>
              <a:gd name="connsiteY5-2292" fmla="*/ 375858 h 1964995"/>
              <a:gd name="connsiteX6-2293" fmla="*/ 2058246 w 2103393"/>
              <a:gd name="connsiteY6-2294" fmla="*/ 1924167 h 1964995"/>
              <a:gd name="connsiteX7-2295" fmla="*/ 1244822 w 2103393"/>
              <a:gd name="connsiteY7-2296" fmla="*/ 1514649 h 1964995"/>
              <a:gd name="connsiteX8-2297" fmla="*/ 1205554 w 2103393"/>
              <a:gd name="connsiteY8-2298" fmla="*/ 1200502 h 1964995"/>
              <a:gd name="connsiteX9-2299" fmla="*/ 1244823 w 2103393"/>
              <a:gd name="connsiteY9-2300" fmla="*/ 757325 h 1964995"/>
              <a:gd name="connsiteX10-2301" fmla="*/ 1076528 w 2103393"/>
              <a:gd name="connsiteY10-2302" fmla="*/ 611470 h 1964995"/>
              <a:gd name="connsiteX11-2303" fmla="*/ 885795 w 2103393"/>
              <a:gd name="connsiteY11-2304" fmla="*/ 751715 h 1964995"/>
              <a:gd name="connsiteX12-2305" fmla="*/ 919453 w 2103393"/>
              <a:gd name="connsiteY12-2306" fmla="*/ 1189281 h 1964995"/>
              <a:gd name="connsiteX13-2307" fmla="*/ 891405 w 2103393"/>
              <a:gd name="connsiteY13-2308" fmla="*/ 1509040 h 1964995"/>
              <a:gd name="connsiteX14-2309" fmla="*/ 89201 w 2103393"/>
              <a:gd name="connsiteY14-2310" fmla="*/ 1952216 h 1964995"/>
              <a:gd name="connsiteX15-2311" fmla="*/ 577255 w 2103393"/>
              <a:gd name="connsiteY15-2312" fmla="*/ 375858 h 1964995"/>
              <a:gd name="connsiteX16-2313" fmla="*/ 807257 w 2103393"/>
              <a:gd name="connsiteY16-2314" fmla="*/ 611470 h 1964995"/>
              <a:gd name="connsiteX17-2315" fmla="*/ 969942 w 2103393"/>
              <a:gd name="connsiteY17-2316" fmla="*/ 499274 h 1964995"/>
              <a:gd name="connsiteX18-2317" fmla="*/ 947503 w 2103393"/>
              <a:gd name="connsiteY18-2318" fmla="*/ 0 h 1964995"/>
              <a:gd name="connsiteX0-2319" fmla="*/ 947503 w 2103393"/>
              <a:gd name="connsiteY0-2320" fmla="*/ 13781 h 1978776"/>
              <a:gd name="connsiteX1-2321" fmla="*/ 947503 w 2103393"/>
              <a:gd name="connsiteY1-2322" fmla="*/ 13781 h 1978776"/>
              <a:gd name="connsiteX2-2323" fmla="*/ 1183115 w 2103393"/>
              <a:gd name="connsiteY2-2324" fmla="*/ 19391 h 1978776"/>
              <a:gd name="connsiteX3-2325" fmla="*/ 1177505 w 2103393"/>
              <a:gd name="connsiteY3-2326" fmla="*/ 507445 h 1978776"/>
              <a:gd name="connsiteX4-2327" fmla="*/ 1312141 w 2103393"/>
              <a:gd name="connsiteY4-2328" fmla="*/ 585982 h 1978776"/>
              <a:gd name="connsiteX5-2329" fmla="*/ 1508484 w 2103393"/>
              <a:gd name="connsiteY5-2330" fmla="*/ 389639 h 1978776"/>
              <a:gd name="connsiteX6-2331" fmla="*/ 2058246 w 2103393"/>
              <a:gd name="connsiteY6-2332" fmla="*/ 1937948 h 1978776"/>
              <a:gd name="connsiteX7-2333" fmla="*/ 1244822 w 2103393"/>
              <a:gd name="connsiteY7-2334" fmla="*/ 1528430 h 1978776"/>
              <a:gd name="connsiteX8-2335" fmla="*/ 1205554 w 2103393"/>
              <a:gd name="connsiteY8-2336" fmla="*/ 1214283 h 1978776"/>
              <a:gd name="connsiteX9-2337" fmla="*/ 1244823 w 2103393"/>
              <a:gd name="connsiteY9-2338" fmla="*/ 771106 h 1978776"/>
              <a:gd name="connsiteX10-2339" fmla="*/ 1076528 w 2103393"/>
              <a:gd name="connsiteY10-2340" fmla="*/ 625251 h 1978776"/>
              <a:gd name="connsiteX11-2341" fmla="*/ 885795 w 2103393"/>
              <a:gd name="connsiteY11-2342" fmla="*/ 765496 h 1978776"/>
              <a:gd name="connsiteX12-2343" fmla="*/ 919453 w 2103393"/>
              <a:gd name="connsiteY12-2344" fmla="*/ 1203062 h 1978776"/>
              <a:gd name="connsiteX13-2345" fmla="*/ 891405 w 2103393"/>
              <a:gd name="connsiteY13-2346" fmla="*/ 1522821 h 1978776"/>
              <a:gd name="connsiteX14-2347" fmla="*/ 89201 w 2103393"/>
              <a:gd name="connsiteY14-2348" fmla="*/ 1965997 h 1978776"/>
              <a:gd name="connsiteX15-2349" fmla="*/ 577255 w 2103393"/>
              <a:gd name="connsiteY15-2350" fmla="*/ 389639 h 1978776"/>
              <a:gd name="connsiteX16-2351" fmla="*/ 807257 w 2103393"/>
              <a:gd name="connsiteY16-2352" fmla="*/ 625251 h 1978776"/>
              <a:gd name="connsiteX17-2353" fmla="*/ 969942 w 2103393"/>
              <a:gd name="connsiteY17-2354" fmla="*/ 513055 h 1978776"/>
              <a:gd name="connsiteX18-2355" fmla="*/ 947503 w 2103393"/>
              <a:gd name="connsiteY18-2356" fmla="*/ 13781 h 1978776"/>
              <a:gd name="connsiteX0-2357" fmla="*/ 964333 w 2103393"/>
              <a:gd name="connsiteY0-2358" fmla="*/ 55026 h 1980752"/>
              <a:gd name="connsiteX1-2359" fmla="*/ 947503 w 2103393"/>
              <a:gd name="connsiteY1-2360" fmla="*/ 15757 h 1980752"/>
              <a:gd name="connsiteX2-2361" fmla="*/ 1183115 w 2103393"/>
              <a:gd name="connsiteY2-2362" fmla="*/ 21367 h 1980752"/>
              <a:gd name="connsiteX3-2363" fmla="*/ 1177505 w 2103393"/>
              <a:gd name="connsiteY3-2364" fmla="*/ 509421 h 1980752"/>
              <a:gd name="connsiteX4-2365" fmla="*/ 1312141 w 2103393"/>
              <a:gd name="connsiteY4-2366" fmla="*/ 587958 h 1980752"/>
              <a:gd name="connsiteX5-2367" fmla="*/ 1508484 w 2103393"/>
              <a:gd name="connsiteY5-2368" fmla="*/ 391615 h 1980752"/>
              <a:gd name="connsiteX6-2369" fmla="*/ 2058246 w 2103393"/>
              <a:gd name="connsiteY6-2370" fmla="*/ 1939924 h 1980752"/>
              <a:gd name="connsiteX7-2371" fmla="*/ 1244822 w 2103393"/>
              <a:gd name="connsiteY7-2372" fmla="*/ 1530406 h 1980752"/>
              <a:gd name="connsiteX8-2373" fmla="*/ 1205554 w 2103393"/>
              <a:gd name="connsiteY8-2374" fmla="*/ 1216259 h 1980752"/>
              <a:gd name="connsiteX9-2375" fmla="*/ 1244823 w 2103393"/>
              <a:gd name="connsiteY9-2376" fmla="*/ 773082 h 1980752"/>
              <a:gd name="connsiteX10-2377" fmla="*/ 1076528 w 2103393"/>
              <a:gd name="connsiteY10-2378" fmla="*/ 627227 h 1980752"/>
              <a:gd name="connsiteX11-2379" fmla="*/ 885795 w 2103393"/>
              <a:gd name="connsiteY11-2380" fmla="*/ 767472 h 1980752"/>
              <a:gd name="connsiteX12-2381" fmla="*/ 919453 w 2103393"/>
              <a:gd name="connsiteY12-2382" fmla="*/ 1205038 h 1980752"/>
              <a:gd name="connsiteX13-2383" fmla="*/ 891405 w 2103393"/>
              <a:gd name="connsiteY13-2384" fmla="*/ 1524797 h 1980752"/>
              <a:gd name="connsiteX14-2385" fmla="*/ 89201 w 2103393"/>
              <a:gd name="connsiteY14-2386" fmla="*/ 1967973 h 1980752"/>
              <a:gd name="connsiteX15-2387" fmla="*/ 577255 w 2103393"/>
              <a:gd name="connsiteY15-2388" fmla="*/ 391615 h 1980752"/>
              <a:gd name="connsiteX16-2389" fmla="*/ 807257 w 2103393"/>
              <a:gd name="connsiteY16-2390" fmla="*/ 627227 h 1980752"/>
              <a:gd name="connsiteX17-2391" fmla="*/ 969942 w 2103393"/>
              <a:gd name="connsiteY17-2392" fmla="*/ 515031 h 1980752"/>
              <a:gd name="connsiteX18-2393" fmla="*/ 964333 w 2103393"/>
              <a:gd name="connsiteY18-2394" fmla="*/ 55026 h 1980752"/>
              <a:gd name="connsiteX0-2395" fmla="*/ 913845 w 2103393"/>
              <a:gd name="connsiteY0-2396" fmla="*/ 72662 h 1981559"/>
              <a:gd name="connsiteX1-2397" fmla="*/ 947503 w 2103393"/>
              <a:gd name="connsiteY1-2398" fmla="*/ 16564 h 1981559"/>
              <a:gd name="connsiteX2-2399" fmla="*/ 1183115 w 2103393"/>
              <a:gd name="connsiteY2-2400" fmla="*/ 22174 h 1981559"/>
              <a:gd name="connsiteX3-2401" fmla="*/ 1177505 w 2103393"/>
              <a:gd name="connsiteY3-2402" fmla="*/ 510228 h 1981559"/>
              <a:gd name="connsiteX4-2403" fmla="*/ 1312141 w 2103393"/>
              <a:gd name="connsiteY4-2404" fmla="*/ 588765 h 1981559"/>
              <a:gd name="connsiteX5-2405" fmla="*/ 1508484 w 2103393"/>
              <a:gd name="connsiteY5-2406" fmla="*/ 392422 h 1981559"/>
              <a:gd name="connsiteX6-2407" fmla="*/ 2058246 w 2103393"/>
              <a:gd name="connsiteY6-2408" fmla="*/ 1940731 h 1981559"/>
              <a:gd name="connsiteX7-2409" fmla="*/ 1244822 w 2103393"/>
              <a:gd name="connsiteY7-2410" fmla="*/ 1531213 h 1981559"/>
              <a:gd name="connsiteX8-2411" fmla="*/ 1205554 w 2103393"/>
              <a:gd name="connsiteY8-2412" fmla="*/ 1217066 h 1981559"/>
              <a:gd name="connsiteX9-2413" fmla="*/ 1244823 w 2103393"/>
              <a:gd name="connsiteY9-2414" fmla="*/ 773889 h 1981559"/>
              <a:gd name="connsiteX10-2415" fmla="*/ 1076528 w 2103393"/>
              <a:gd name="connsiteY10-2416" fmla="*/ 628034 h 1981559"/>
              <a:gd name="connsiteX11-2417" fmla="*/ 885795 w 2103393"/>
              <a:gd name="connsiteY11-2418" fmla="*/ 768279 h 1981559"/>
              <a:gd name="connsiteX12-2419" fmla="*/ 919453 w 2103393"/>
              <a:gd name="connsiteY12-2420" fmla="*/ 1205845 h 1981559"/>
              <a:gd name="connsiteX13-2421" fmla="*/ 891405 w 2103393"/>
              <a:gd name="connsiteY13-2422" fmla="*/ 1525604 h 1981559"/>
              <a:gd name="connsiteX14-2423" fmla="*/ 89201 w 2103393"/>
              <a:gd name="connsiteY14-2424" fmla="*/ 1968780 h 1981559"/>
              <a:gd name="connsiteX15-2425" fmla="*/ 577255 w 2103393"/>
              <a:gd name="connsiteY15-2426" fmla="*/ 392422 h 1981559"/>
              <a:gd name="connsiteX16-2427" fmla="*/ 807257 w 2103393"/>
              <a:gd name="connsiteY16-2428" fmla="*/ 628034 h 1981559"/>
              <a:gd name="connsiteX17-2429" fmla="*/ 969942 w 2103393"/>
              <a:gd name="connsiteY17-2430" fmla="*/ 515838 h 1981559"/>
              <a:gd name="connsiteX18-2431" fmla="*/ 913845 w 2103393"/>
              <a:gd name="connsiteY18-2432" fmla="*/ 72662 h 1981559"/>
              <a:gd name="connsiteX0-2433" fmla="*/ 913845 w 2103393"/>
              <a:gd name="connsiteY0-2434" fmla="*/ 103017 h 2011914"/>
              <a:gd name="connsiteX1-2435" fmla="*/ 1003601 w 2103393"/>
              <a:gd name="connsiteY1-2436" fmla="*/ 2040 h 2011914"/>
              <a:gd name="connsiteX2-2437" fmla="*/ 1183115 w 2103393"/>
              <a:gd name="connsiteY2-2438" fmla="*/ 52529 h 2011914"/>
              <a:gd name="connsiteX3-2439" fmla="*/ 1177505 w 2103393"/>
              <a:gd name="connsiteY3-2440" fmla="*/ 540583 h 2011914"/>
              <a:gd name="connsiteX4-2441" fmla="*/ 1312141 w 2103393"/>
              <a:gd name="connsiteY4-2442" fmla="*/ 619120 h 2011914"/>
              <a:gd name="connsiteX5-2443" fmla="*/ 1508484 w 2103393"/>
              <a:gd name="connsiteY5-2444" fmla="*/ 422777 h 2011914"/>
              <a:gd name="connsiteX6-2445" fmla="*/ 2058246 w 2103393"/>
              <a:gd name="connsiteY6-2446" fmla="*/ 1971086 h 2011914"/>
              <a:gd name="connsiteX7-2447" fmla="*/ 1244822 w 2103393"/>
              <a:gd name="connsiteY7-2448" fmla="*/ 1561568 h 2011914"/>
              <a:gd name="connsiteX8-2449" fmla="*/ 1205554 w 2103393"/>
              <a:gd name="connsiteY8-2450" fmla="*/ 1247421 h 2011914"/>
              <a:gd name="connsiteX9-2451" fmla="*/ 1244823 w 2103393"/>
              <a:gd name="connsiteY9-2452" fmla="*/ 804244 h 2011914"/>
              <a:gd name="connsiteX10-2453" fmla="*/ 1076528 w 2103393"/>
              <a:gd name="connsiteY10-2454" fmla="*/ 658389 h 2011914"/>
              <a:gd name="connsiteX11-2455" fmla="*/ 885795 w 2103393"/>
              <a:gd name="connsiteY11-2456" fmla="*/ 798634 h 2011914"/>
              <a:gd name="connsiteX12-2457" fmla="*/ 919453 w 2103393"/>
              <a:gd name="connsiteY12-2458" fmla="*/ 1236200 h 2011914"/>
              <a:gd name="connsiteX13-2459" fmla="*/ 891405 w 2103393"/>
              <a:gd name="connsiteY13-2460" fmla="*/ 1555959 h 2011914"/>
              <a:gd name="connsiteX14-2461" fmla="*/ 89201 w 2103393"/>
              <a:gd name="connsiteY14-2462" fmla="*/ 1999135 h 2011914"/>
              <a:gd name="connsiteX15-2463" fmla="*/ 577255 w 2103393"/>
              <a:gd name="connsiteY15-2464" fmla="*/ 422777 h 2011914"/>
              <a:gd name="connsiteX16-2465" fmla="*/ 807257 w 2103393"/>
              <a:gd name="connsiteY16-2466" fmla="*/ 658389 h 2011914"/>
              <a:gd name="connsiteX17-2467" fmla="*/ 969942 w 2103393"/>
              <a:gd name="connsiteY17-2468" fmla="*/ 546193 h 2011914"/>
              <a:gd name="connsiteX18-2469" fmla="*/ 913845 w 2103393"/>
              <a:gd name="connsiteY18-2470" fmla="*/ 103017 h 2011914"/>
              <a:gd name="connsiteX0-2471" fmla="*/ 930675 w 2103393"/>
              <a:gd name="connsiteY0-2472" fmla="*/ 67702 h 2010258"/>
              <a:gd name="connsiteX1-2473" fmla="*/ 1003601 w 2103393"/>
              <a:gd name="connsiteY1-2474" fmla="*/ 384 h 2010258"/>
              <a:gd name="connsiteX2-2475" fmla="*/ 1183115 w 2103393"/>
              <a:gd name="connsiteY2-2476" fmla="*/ 50873 h 2010258"/>
              <a:gd name="connsiteX3-2477" fmla="*/ 1177505 w 2103393"/>
              <a:gd name="connsiteY3-2478" fmla="*/ 538927 h 2010258"/>
              <a:gd name="connsiteX4-2479" fmla="*/ 1312141 w 2103393"/>
              <a:gd name="connsiteY4-2480" fmla="*/ 617464 h 2010258"/>
              <a:gd name="connsiteX5-2481" fmla="*/ 1508484 w 2103393"/>
              <a:gd name="connsiteY5-2482" fmla="*/ 421121 h 2010258"/>
              <a:gd name="connsiteX6-2483" fmla="*/ 2058246 w 2103393"/>
              <a:gd name="connsiteY6-2484" fmla="*/ 1969430 h 2010258"/>
              <a:gd name="connsiteX7-2485" fmla="*/ 1244822 w 2103393"/>
              <a:gd name="connsiteY7-2486" fmla="*/ 1559912 h 2010258"/>
              <a:gd name="connsiteX8-2487" fmla="*/ 1205554 w 2103393"/>
              <a:gd name="connsiteY8-2488" fmla="*/ 1245765 h 2010258"/>
              <a:gd name="connsiteX9-2489" fmla="*/ 1244823 w 2103393"/>
              <a:gd name="connsiteY9-2490" fmla="*/ 802588 h 2010258"/>
              <a:gd name="connsiteX10-2491" fmla="*/ 1076528 w 2103393"/>
              <a:gd name="connsiteY10-2492" fmla="*/ 656733 h 2010258"/>
              <a:gd name="connsiteX11-2493" fmla="*/ 885795 w 2103393"/>
              <a:gd name="connsiteY11-2494" fmla="*/ 796978 h 2010258"/>
              <a:gd name="connsiteX12-2495" fmla="*/ 919453 w 2103393"/>
              <a:gd name="connsiteY12-2496" fmla="*/ 1234544 h 2010258"/>
              <a:gd name="connsiteX13-2497" fmla="*/ 891405 w 2103393"/>
              <a:gd name="connsiteY13-2498" fmla="*/ 1554303 h 2010258"/>
              <a:gd name="connsiteX14-2499" fmla="*/ 89201 w 2103393"/>
              <a:gd name="connsiteY14-2500" fmla="*/ 1997479 h 2010258"/>
              <a:gd name="connsiteX15-2501" fmla="*/ 577255 w 2103393"/>
              <a:gd name="connsiteY15-2502" fmla="*/ 421121 h 2010258"/>
              <a:gd name="connsiteX16-2503" fmla="*/ 807257 w 2103393"/>
              <a:gd name="connsiteY16-2504" fmla="*/ 656733 h 2010258"/>
              <a:gd name="connsiteX17-2505" fmla="*/ 969942 w 2103393"/>
              <a:gd name="connsiteY17-2506" fmla="*/ 544537 h 2010258"/>
              <a:gd name="connsiteX18-2507" fmla="*/ 930675 w 2103393"/>
              <a:gd name="connsiteY18-2508" fmla="*/ 67702 h 2010258"/>
              <a:gd name="connsiteX0-2509" fmla="*/ 930675 w 2103393"/>
              <a:gd name="connsiteY0-2510" fmla="*/ 69239 h 2011795"/>
              <a:gd name="connsiteX1-2511" fmla="*/ 1183115 w 2103393"/>
              <a:gd name="connsiteY1-2512" fmla="*/ 52410 h 2011795"/>
              <a:gd name="connsiteX2-2513" fmla="*/ 1177505 w 2103393"/>
              <a:gd name="connsiteY2-2514" fmla="*/ 540464 h 2011795"/>
              <a:gd name="connsiteX3-2515" fmla="*/ 1312141 w 2103393"/>
              <a:gd name="connsiteY3-2516" fmla="*/ 619001 h 2011795"/>
              <a:gd name="connsiteX4-2517" fmla="*/ 1508484 w 2103393"/>
              <a:gd name="connsiteY4-2518" fmla="*/ 422658 h 2011795"/>
              <a:gd name="connsiteX5-2519" fmla="*/ 2058246 w 2103393"/>
              <a:gd name="connsiteY5-2520" fmla="*/ 1970967 h 2011795"/>
              <a:gd name="connsiteX6-2521" fmla="*/ 1244822 w 2103393"/>
              <a:gd name="connsiteY6-2522" fmla="*/ 1561449 h 2011795"/>
              <a:gd name="connsiteX7-2523" fmla="*/ 1205554 w 2103393"/>
              <a:gd name="connsiteY7-2524" fmla="*/ 1247302 h 2011795"/>
              <a:gd name="connsiteX8-2525" fmla="*/ 1244823 w 2103393"/>
              <a:gd name="connsiteY8-2526" fmla="*/ 804125 h 2011795"/>
              <a:gd name="connsiteX9-2527" fmla="*/ 1076528 w 2103393"/>
              <a:gd name="connsiteY9-2528" fmla="*/ 658270 h 2011795"/>
              <a:gd name="connsiteX10-2529" fmla="*/ 885795 w 2103393"/>
              <a:gd name="connsiteY10-2530" fmla="*/ 798515 h 2011795"/>
              <a:gd name="connsiteX11-2531" fmla="*/ 919453 w 2103393"/>
              <a:gd name="connsiteY11-2532" fmla="*/ 1236081 h 2011795"/>
              <a:gd name="connsiteX12-2533" fmla="*/ 891405 w 2103393"/>
              <a:gd name="connsiteY12-2534" fmla="*/ 1555840 h 2011795"/>
              <a:gd name="connsiteX13-2535" fmla="*/ 89201 w 2103393"/>
              <a:gd name="connsiteY13-2536" fmla="*/ 1999016 h 2011795"/>
              <a:gd name="connsiteX14-2537" fmla="*/ 577255 w 2103393"/>
              <a:gd name="connsiteY14-2538" fmla="*/ 422658 h 2011795"/>
              <a:gd name="connsiteX15-2539" fmla="*/ 807257 w 2103393"/>
              <a:gd name="connsiteY15-2540" fmla="*/ 658270 h 2011795"/>
              <a:gd name="connsiteX16-2541" fmla="*/ 969942 w 2103393"/>
              <a:gd name="connsiteY16-2542" fmla="*/ 546074 h 2011795"/>
              <a:gd name="connsiteX17-2543" fmla="*/ 930675 w 2103393"/>
              <a:gd name="connsiteY17-2544" fmla="*/ 69239 h 2011795"/>
              <a:gd name="connsiteX0-2545" fmla="*/ 930675 w 2103393"/>
              <a:gd name="connsiteY0-2546" fmla="*/ 63795 h 2006351"/>
              <a:gd name="connsiteX1-2547" fmla="*/ 1183115 w 2103393"/>
              <a:gd name="connsiteY1-2548" fmla="*/ 46966 h 2006351"/>
              <a:gd name="connsiteX2-2549" fmla="*/ 1177505 w 2103393"/>
              <a:gd name="connsiteY2-2550" fmla="*/ 535020 h 2006351"/>
              <a:gd name="connsiteX3-2551" fmla="*/ 1312141 w 2103393"/>
              <a:gd name="connsiteY3-2552" fmla="*/ 613557 h 2006351"/>
              <a:gd name="connsiteX4-2553" fmla="*/ 1508484 w 2103393"/>
              <a:gd name="connsiteY4-2554" fmla="*/ 417214 h 2006351"/>
              <a:gd name="connsiteX5-2555" fmla="*/ 2058246 w 2103393"/>
              <a:gd name="connsiteY5-2556" fmla="*/ 1965523 h 2006351"/>
              <a:gd name="connsiteX6-2557" fmla="*/ 1244822 w 2103393"/>
              <a:gd name="connsiteY6-2558" fmla="*/ 1556005 h 2006351"/>
              <a:gd name="connsiteX7-2559" fmla="*/ 1205554 w 2103393"/>
              <a:gd name="connsiteY7-2560" fmla="*/ 1241858 h 2006351"/>
              <a:gd name="connsiteX8-2561" fmla="*/ 1244823 w 2103393"/>
              <a:gd name="connsiteY8-2562" fmla="*/ 798681 h 2006351"/>
              <a:gd name="connsiteX9-2563" fmla="*/ 1076528 w 2103393"/>
              <a:gd name="connsiteY9-2564" fmla="*/ 652826 h 2006351"/>
              <a:gd name="connsiteX10-2565" fmla="*/ 885795 w 2103393"/>
              <a:gd name="connsiteY10-2566" fmla="*/ 793071 h 2006351"/>
              <a:gd name="connsiteX11-2567" fmla="*/ 919453 w 2103393"/>
              <a:gd name="connsiteY11-2568" fmla="*/ 1230637 h 2006351"/>
              <a:gd name="connsiteX12-2569" fmla="*/ 891405 w 2103393"/>
              <a:gd name="connsiteY12-2570" fmla="*/ 1550396 h 2006351"/>
              <a:gd name="connsiteX13-2571" fmla="*/ 89201 w 2103393"/>
              <a:gd name="connsiteY13-2572" fmla="*/ 1993572 h 2006351"/>
              <a:gd name="connsiteX14-2573" fmla="*/ 577255 w 2103393"/>
              <a:gd name="connsiteY14-2574" fmla="*/ 417214 h 2006351"/>
              <a:gd name="connsiteX15-2575" fmla="*/ 807257 w 2103393"/>
              <a:gd name="connsiteY15-2576" fmla="*/ 652826 h 2006351"/>
              <a:gd name="connsiteX16-2577" fmla="*/ 969942 w 2103393"/>
              <a:gd name="connsiteY16-2578" fmla="*/ 540630 h 2006351"/>
              <a:gd name="connsiteX17-2579" fmla="*/ 930675 w 2103393"/>
              <a:gd name="connsiteY17-2580" fmla="*/ 63795 h 2006351"/>
              <a:gd name="connsiteX0-2581" fmla="*/ 930675 w 2103393"/>
              <a:gd name="connsiteY0-2582" fmla="*/ 51191 h 2016186"/>
              <a:gd name="connsiteX1-2583" fmla="*/ 1183115 w 2103393"/>
              <a:gd name="connsiteY1-2584" fmla="*/ 56801 h 2016186"/>
              <a:gd name="connsiteX2-2585" fmla="*/ 1177505 w 2103393"/>
              <a:gd name="connsiteY2-2586" fmla="*/ 544855 h 2016186"/>
              <a:gd name="connsiteX3-2587" fmla="*/ 1312141 w 2103393"/>
              <a:gd name="connsiteY3-2588" fmla="*/ 623392 h 2016186"/>
              <a:gd name="connsiteX4-2589" fmla="*/ 1508484 w 2103393"/>
              <a:gd name="connsiteY4-2590" fmla="*/ 427049 h 2016186"/>
              <a:gd name="connsiteX5-2591" fmla="*/ 2058246 w 2103393"/>
              <a:gd name="connsiteY5-2592" fmla="*/ 1975358 h 2016186"/>
              <a:gd name="connsiteX6-2593" fmla="*/ 1244822 w 2103393"/>
              <a:gd name="connsiteY6-2594" fmla="*/ 1565840 h 2016186"/>
              <a:gd name="connsiteX7-2595" fmla="*/ 1205554 w 2103393"/>
              <a:gd name="connsiteY7-2596" fmla="*/ 1251693 h 2016186"/>
              <a:gd name="connsiteX8-2597" fmla="*/ 1244823 w 2103393"/>
              <a:gd name="connsiteY8-2598" fmla="*/ 808516 h 2016186"/>
              <a:gd name="connsiteX9-2599" fmla="*/ 1076528 w 2103393"/>
              <a:gd name="connsiteY9-2600" fmla="*/ 662661 h 2016186"/>
              <a:gd name="connsiteX10-2601" fmla="*/ 885795 w 2103393"/>
              <a:gd name="connsiteY10-2602" fmla="*/ 802906 h 2016186"/>
              <a:gd name="connsiteX11-2603" fmla="*/ 919453 w 2103393"/>
              <a:gd name="connsiteY11-2604" fmla="*/ 1240472 h 2016186"/>
              <a:gd name="connsiteX12-2605" fmla="*/ 891405 w 2103393"/>
              <a:gd name="connsiteY12-2606" fmla="*/ 1560231 h 2016186"/>
              <a:gd name="connsiteX13-2607" fmla="*/ 89201 w 2103393"/>
              <a:gd name="connsiteY13-2608" fmla="*/ 2003407 h 2016186"/>
              <a:gd name="connsiteX14-2609" fmla="*/ 577255 w 2103393"/>
              <a:gd name="connsiteY14-2610" fmla="*/ 427049 h 2016186"/>
              <a:gd name="connsiteX15-2611" fmla="*/ 807257 w 2103393"/>
              <a:gd name="connsiteY15-2612" fmla="*/ 662661 h 2016186"/>
              <a:gd name="connsiteX16-2613" fmla="*/ 969942 w 2103393"/>
              <a:gd name="connsiteY16-2614" fmla="*/ 550465 h 2016186"/>
              <a:gd name="connsiteX17-2615" fmla="*/ 930675 w 2103393"/>
              <a:gd name="connsiteY17-2616" fmla="*/ 51191 h 2016186"/>
              <a:gd name="connsiteX0-2617" fmla="*/ 930675 w 2103393"/>
              <a:gd name="connsiteY0-2618" fmla="*/ 47103 h 2012098"/>
              <a:gd name="connsiteX1-2619" fmla="*/ 1183115 w 2103393"/>
              <a:gd name="connsiteY1-2620" fmla="*/ 52713 h 2012098"/>
              <a:gd name="connsiteX2-2621" fmla="*/ 1177505 w 2103393"/>
              <a:gd name="connsiteY2-2622" fmla="*/ 540767 h 2012098"/>
              <a:gd name="connsiteX3-2623" fmla="*/ 1312141 w 2103393"/>
              <a:gd name="connsiteY3-2624" fmla="*/ 619304 h 2012098"/>
              <a:gd name="connsiteX4-2625" fmla="*/ 1508484 w 2103393"/>
              <a:gd name="connsiteY4-2626" fmla="*/ 422961 h 2012098"/>
              <a:gd name="connsiteX5-2627" fmla="*/ 2058246 w 2103393"/>
              <a:gd name="connsiteY5-2628" fmla="*/ 1971270 h 2012098"/>
              <a:gd name="connsiteX6-2629" fmla="*/ 1244822 w 2103393"/>
              <a:gd name="connsiteY6-2630" fmla="*/ 1561752 h 2012098"/>
              <a:gd name="connsiteX7-2631" fmla="*/ 1205554 w 2103393"/>
              <a:gd name="connsiteY7-2632" fmla="*/ 1247605 h 2012098"/>
              <a:gd name="connsiteX8-2633" fmla="*/ 1244823 w 2103393"/>
              <a:gd name="connsiteY8-2634" fmla="*/ 804428 h 2012098"/>
              <a:gd name="connsiteX9-2635" fmla="*/ 1076528 w 2103393"/>
              <a:gd name="connsiteY9-2636" fmla="*/ 658573 h 2012098"/>
              <a:gd name="connsiteX10-2637" fmla="*/ 885795 w 2103393"/>
              <a:gd name="connsiteY10-2638" fmla="*/ 798818 h 2012098"/>
              <a:gd name="connsiteX11-2639" fmla="*/ 919453 w 2103393"/>
              <a:gd name="connsiteY11-2640" fmla="*/ 1236384 h 2012098"/>
              <a:gd name="connsiteX12-2641" fmla="*/ 891405 w 2103393"/>
              <a:gd name="connsiteY12-2642" fmla="*/ 1556143 h 2012098"/>
              <a:gd name="connsiteX13-2643" fmla="*/ 89201 w 2103393"/>
              <a:gd name="connsiteY13-2644" fmla="*/ 1999319 h 2012098"/>
              <a:gd name="connsiteX14-2645" fmla="*/ 577255 w 2103393"/>
              <a:gd name="connsiteY14-2646" fmla="*/ 422961 h 2012098"/>
              <a:gd name="connsiteX15-2647" fmla="*/ 807257 w 2103393"/>
              <a:gd name="connsiteY15-2648" fmla="*/ 658573 h 2012098"/>
              <a:gd name="connsiteX16-2649" fmla="*/ 969942 w 2103393"/>
              <a:gd name="connsiteY16-2650" fmla="*/ 546377 h 2012098"/>
              <a:gd name="connsiteX17-2651" fmla="*/ 930675 w 2103393"/>
              <a:gd name="connsiteY17-2652" fmla="*/ 47103 h 2012098"/>
              <a:gd name="connsiteX0-2653" fmla="*/ 930675 w 2103393"/>
              <a:gd name="connsiteY0-2654" fmla="*/ 47103 h 2012098"/>
              <a:gd name="connsiteX1-2655" fmla="*/ 1183115 w 2103393"/>
              <a:gd name="connsiteY1-2656" fmla="*/ 52713 h 2012098"/>
              <a:gd name="connsiteX2-2657" fmla="*/ 1177505 w 2103393"/>
              <a:gd name="connsiteY2-2658" fmla="*/ 540767 h 2012098"/>
              <a:gd name="connsiteX3-2659" fmla="*/ 1312141 w 2103393"/>
              <a:gd name="connsiteY3-2660" fmla="*/ 619304 h 2012098"/>
              <a:gd name="connsiteX4-2661" fmla="*/ 1508484 w 2103393"/>
              <a:gd name="connsiteY4-2662" fmla="*/ 422961 h 2012098"/>
              <a:gd name="connsiteX5-2663" fmla="*/ 2058246 w 2103393"/>
              <a:gd name="connsiteY5-2664" fmla="*/ 1971270 h 2012098"/>
              <a:gd name="connsiteX6-2665" fmla="*/ 1244822 w 2103393"/>
              <a:gd name="connsiteY6-2666" fmla="*/ 1561752 h 2012098"/>
              <a:gd name="connsiteX7-2667" fmla="*/ 1205554 w 2103393"/>
              <a:gd name="connsiteY7-2668" fmla="*/ 1247605 h 2012098"/>
              <a:gd name="connsiteX8-2669" fmla="*/ 1244823 w 2103393"/>
              <a:gd name="connsiteY8-2670" fmla="*/ 804428 h 2012098"/>
              <a:gd name="connsiteX9-2671" fmla="*/ 1076528 w 2103393"/>
              <a:gd name="connsiteY9-2672" fmla="*/ 658573 h 2012098"/>
              <a:gd name="connsiteX10-2673" fmla="*/ 885795 w 2103393"/>
              <a:gd name="connsiteY10-2674" fmla="*/ 798818 h 2012098"/>
              <a:gd name="connsiteX11-2675" fmla="*/ 919453 w 2103393"/>
              <a:gd name="connsiteY11-2676" fmla="*/ 1236384 h 2012098"/>
              <a:gd name="connsiteX12-2677" fmla="*/ 891405 w 2103393"/>
              <a:gd name="connsiteY12-2678" fmla="*/ 1556143 h 2012098"/>
              <a:gd name="connsiteX13-2679" fmla="*/ 89201 w 2103393"/>
              <a:gd name="connsiteY13-2680" fmla="*/ 1999319 h 2012098"/>
              <a:gd name="connsiteX14-2681" fmla="*/ 577255 w 2103393"/>
              <a:gd name="connsiteY14-2682" fmla="*/ 422961 h 2012098"/>
              <a:gd name="connsiteX15-2683" fmla="*/ 807257 w 2103393"/>
              <a:gd name="connsiteY15-2684" fmla="*/ 658573 h 2012098"/>
              <a:gd name="connsiteX16-2685" fmla="*/ 969942 w 2103393"/>
              <a:gd name="connsiteY16-2686" fmla="*/ 546377 h 2012098"/>
              <a:gd name="connsiteX17-2687" fmla="*/ 930675 w 2103393"/>
              <a:gd name="connsiteY17-2688" fmla="*/ 47103 h 2012098"/>
              <a:gd name="connsiteX0-2689" fmla="*/ 930675 w 2103393"/>
              <a:gd name="connsiteY0-2690" fmla="*/ 24191 h 2051098"/>
              <a:gd name="connsiteX1-2691" fmla="*/ 1183115 w 2103393"/>
              <a:gd name="connsiteY1-2692" fmla="*/ 91713 h 2051098"/>
              <a:gd name="connsiteX2-2693" fmla="*/ 1177505 w 2103393"/>
              <a:gd name="connsiteY2-2694" fmla="*/ 579767 h 2051098"/>
              <a:gd name="connsiteX3-2695" fmla="*/ 1312141 w 2103393"/>
              <a:gd name="connsiteY3-2696" fmla="*/ 658304 h 2051098"/>
              <a:gd name="connsiteX4-2697" fmla="*/ 1508484 w 2103393"/>
              <a:gd name="connsiteY4-2698" fmla="*/ 461961 h 2051098"/>
              <a:gd name="connsiteX5-2699" fmla="*/ 2058246 w 2103393"/>
              <a:gd name="connsiteY5-2700" fmla="*/ 2010270 h 2051098"/>
              <a:gd name="connsiteX6-2701" fmla="*/ 1244822 w 2103393"/>
              <a:gd name="connsiteY6-2702" fmla="*/ 1600752 h 2051098"/>
              <a:gd name="connsiteX7-2703" fmla="*/ 1205554 w 2103393"/>
              <a:gd name="connsiteY7-2704" fmla="*/ 1286605 h 2051098"/>
              <a:gd name="connsiteX8-2705" fmla="*/ 1244823 w 2103393"/>
              <a:gd name="connsiteY8-2706" fmla="*/ 843428 h 2051098"/>
              <a:gd name="connsiteX9-2707" fmla="*/ 1076528 w 2103393"/>
              <a:gd name="connsiteY9-2708" fmla="*/ 697573 h 2051098"/>
              <a:gd name="connsiteX10-2709" fmla="*/ 885795 w 2103393"/>
              <a:gd name="connsiteY10-2710" fmla="*/ 837818 h 2051098"/>
              <a:gd name="connsiteX11-2711" fmla="*/ 919453 w 2103393"/>
              <a:gd name="connsiteY11-2712" fmla="*/ 1275384 h 2051098"/>
              <a:gd name="connsiteX12-2713" fmla="*/ 891405 w 2103393"/>
              <a:gd name="connsiteY12-2714" fmla="*/ 1595143 h 2051098"/>
              <a:gd name="connsiteX13-2715" fmla="*/ 89201 w 2103393"/>
              <a:gd name="connsiteY13-2716" fmla="*/ 2038319 h 2051098"/>
              <a:gd name="connsiteX14-2717" fmla="*/ 577255 w 2103393"/>
              <a:gd name="connsiteY14-2718" fmla="*/ 461961 h 2051098"/>
              <a:gd name="connsiteX15-2719" fmla="*/ 807257 w 2103393"/>
              <a:gd name="connsiteY15-2720" fmla="*/ 697573 h 2051098"/>
              <a:gd name="connsiteX16-2721" fmla="*/ 969942 w 2103393"/>
              <a:gd name="connsiteY16-2722" fmla="*/ 585377 h 2051098"/>
              <a:gd name="connsiteX17-2723" fmla="*/ 930675 w 2103393"/>
              <a:gd name="connsiteY17-2724" fmla="*/ 24191 h 2051098"/>
              <a:gd name="connsiteX0-2725" fmla="*/ 930675 w 2103393"/>
              <a:gd name="connsiteY0-2726" fmla="*/ 51153 h 2078060"/>
              <a:gd name="connsiteX1-2727" fmla="*/ 1190398 w 2103393"/>
              <a:gd name="connsiteY1-2728" fmla="*/ 49480 h 2078060"/>
              <a:gd name="connsiteX2-2729" fmla="*/ 1177505 w 2103393"/>
              <a:gd name="connsiteY2-2730" fmla="*/ 606729 h 2078060"/>
              <a:gd name="connsiteX3-2731" fmla="*/ 1312141 w 2103393"/>
              <a:gd name="connsiteY3-2732" fmla="*/ 685266 h 2078060"/>
              <a:gd name="connsiteX4-2733" fmla="*/ 1508484 w 2103393"/>
              <a:gd name="connsiteY4-2734" fmla="*/ 488923 h 2078060"/>
              <a:gd name="connsiteX5-2735" fmla="*/ 2058246 w 2103393"/>
              <a:gd name="connsiteY5-2736" fmla="*/ 2037232 h 2078060"/>
              <a:gd name="connsiteX6-2737" fmla="*/ 1244822 w 2103393"/>
              <a:gd name="connsiteY6-2738" fmla="*/ 1627714 h 2078060"/>
              <a:gd name="connsiteX7-2739" fmla="*/ 1205554 w 2103393"/>
              <a:gd name="connsiteY7-2740" fmla="*/ 1313567 h 2078060"/>
              <a:gd name="connsiteX8-2741" fmla="*/ 1244823 w 2103393"/>
              <a:gd name="connsiteY8-2742" fmla="*/ 870390 h 2078060"/>
              <a:gd name="connsiteX9-2743" fmla="*/ 1076528 w 2103393"/>
              <a:gd name="connsiteY9-2744" fmla="*/ 724535 h 2078060"/>
              <a:gd name="connsiteX10-2745" fmla="*/ 885795 w 2103393"/>
              <a:gd name="connsiteY10-2746" fmla="*/ 864780 h 2078060"/>
              <a:gd name="connsiteX11-2747" fmla="*/ 919453 w 2103393"/>
              <a:gd name="connsiteY11-2748" fmla="*/ 1302346 h 2078060"/>
              <a:gd name="connsiteX12-2749" fmla="*/ 891405 w 2103393"/>
              <a:gd name="connsiteY12-2750" fmla="*/ 1622105 h 2078060"/>
              <a:gd name="connsiteX13-2751" fmla="*/ 89201 w 2103393"/>
              <a:gd name="connsiteY13-2752" fmla="*/ 2065281 h 2078060"/>
              <a:gd name="connsiteX14-2753" fmla="*/ 577255 w 2103393"/>
              <a:gd name="connsiteY14-2754" fmla="*/ 488923 h 2078060"/>
              <a:gd name="connsiteX15-2755" fmla="*/ 807257 w 2103393"/>
              <a:gd name="connsiteY15-2756" fmla="*/ 724535 h 2078060"/>
              <a:gd name="connsiteX16-2757" fmla="*/ 969942 w 2103393"/>
              <a:gd name="connsiteY16-2758" fmla="*/ 612339 h 2078060"/>
              <a:gd name="connsiteX17-2759" fmla="*/ 930675 w 2103393"/>
              <a:gd name="connsiteY17-2760" fmla="*/ 51153 h 2078060"/>
              <a:gd name="connsiteX0-2761" fmla="*/ 930675 w 2103393"/>
              <a:gd name="connsiteY0-2762" fmla="*/ 57180 h 2084087"/>
              <a:gd name="connsiteX1-2763" fmla="*/ 1190398 w 2103393"/>
              <a:gd name="connsiteY1-2764" fmla="*/ 55507 h 2084087"/>
              <a:gd name="connsiteX2-2765" fmla="*/ 1177505 w 2103393"/>
              <a:gd name="connsiteY2-2766" fmla="*/ 612756 h 2084087"/>
              <a:gd name="connsiteX3-2767" fmla="*/ 1312141 w 2103393"/>
              <a:gd name="connsiteY3-2768" fmla="*/ 691293 h 2084087"/>
              <a:gd name="connsiteX4-2769" fmla="*/ 1508484 w 2103393"/>
              <a:gd name="connsiteY4-2770" fmla="*/ 494950 h 2084087"/>
              <a:gd name="connsiteX5-2771" fmla="*/ 2058246 w 2103393"/>
              <a:gd name="connsiteY5-2772" fmla="*/ 2043259 h 2084087"/>
              <a:gd name="connsiteX6-2773" fmla="*/ 1244822 w 2103393"/>
              <a:gd name="connsiteY6-2774" fmla="*/ 1633741 h 2084087"/>
              <a:gd name="connsiteX7-2775" fmla="*/ 1205554 w 2103393"/>
              <a:gd name="connsiteY7-2776" fmla="*/ 1319594 h 2084087"/>
              <a:gd name="connsiteX8-2777" fmla="*/ 1244823 w 2103393"/>
              <a:gd name="connsiteY8-2778" fmla="*/ 876417 h 2084087"/>
              <a:gd name="connsiteX9-2779" fmla="*/ 1076528 w 2103393"/>
              <a:gd name="connsiteY9-2780" fmla="*/ 730562 h 2084087"/>
              <a:gd name="connsiteX10-2781" fmla="*/ 885795 w 2103393"/>
              <a:gd name="connsiteY10-2782" fmla="*/ 870807 h 2084087"/>
              <a:gd name="connsiteX11-2783" fmla="*/ 919453 w 2103393"/>
              <a:gd name="connsiteY11-2784" fmla="*/ 1308373 h 2084087"/>
              <a:gd name="connsiteX12-2785" fmla="*/ 891405 w 2103393"/>
              <a:gd name="connsiteY12-2786" fmla="*/ 1628132 h 2084087"/>
              <a:gd name="connsiteX13-2787" fmla="*/ 89201 w 2103393"/>
              <a:gd name="connsiteY13-2788" fmla="*/ 2071308 h 2084087"/>
              <a:gd name="connsiteX14-2789" fmla="*/ 577255 w 2103393"/>
              <a:gd name="connsiteY14-2790" fmla="*/ 494950 h 2084087"/>
              <a:gd name="connsiteX15-2791" fmla="*/ 807257 w 2103393"/>
              <a:gd name="connsiteY15-2792" fmla="*/ 730562 h 2084087"/>
              <a:gd name="connsiteX16-2793" fmla="*/ 969942 w 2103393"/>
              <a:gd name="connsiteY16-2794" fmla="*/ 618366 h 2084087"/>
              <a:gd name="connsiteX17-2795" fmla="*/ 930675 w 2103393"/>
              <a:gd name="connsiteY17-2796" fmla="*/ 57180 h 2084087"/>
              <a:gd name="connsiteX0-2797" fmla="*/ 930675 w 2103393"/>
              <a:gd name="connsiteY0-2798" fmla="*/ 65797 h 2092704"/>
              <a:gd name="connsiteX1-2799" fmla="*/ 1190398 w 2103393"/>
              <a:gd name="connsiteY1-2800" fmla="*/ 64124 h 2092704"/>
              <a:gd name="connsiteX2-2801" fmla="*/ 1177505 w 2103393"/>
              <a:gd name="connsiteY2-2802" fmla="*/ 621373 h 2092704"/>
              <a:gd name="connsiteX3-2803" fmla="*/ 1312141 w 2103393"/>
              <a:gd name="connsiteY3-2804" fmla="*/ 699910 h 2092704"/>
              <a:gd name="connsiteX4-2805" fmla="*/ 1508484 w 2103393"/>
              <a:gd name="connsiteY4-2806" fmla="*/ 503567 h 2092704"/>
              <a:gd name="connsiteX5-2807" fmla="*/ 2058246 w 2103393"/>
              <a:gd name="connsiteY5-2808" fmla="*/ 2051876 h 2092704"/>
              <a:gd name="connsiteX6-2809" fmla="*/ 1244822 w 2103393"/>
              <a:gd name="connsiteY6-2810" fmla="*/ 1642358 h 2092704"/>
              <a:gd name="connsiteX7-2811" fmla="*/ 1205554 w 2103393"/>
              <a:gd name="connsiteY7-2812" fmla="*/ 1328211 h 2092704"/>
              <a:gd name="connsiteX8-2813" fmla="*/ 1244823 w 2103393"/>
              <a:gd name="connsiteY8-2814" fmla="*/ 885034 h 2092704"/>
              <a:gd name="connsiteX9-2815" fmla="*/ 1076528 w 2103393"/>
              <a:gd name="connsiteY9-2816" fmla="*/ 739179 h 2092704"/>
              <a:gd name="connsiteX10-2817" fmla="*/ 885795 w 2103393"/>
              <a:gd name="connsiteY10-2818" fmla="*/ 879424 h 2092704"/>
              <a:gd name="connsiteX11-2819" fmla="*/ 919453 w 2103393"/>
              <a:gd name="connsiteY11-2820" fmla="*/ 1316990 h 2092704"/>
              <a:gd name="connsiteX12-2821" fmla="*/ 891405 w 2103393"/>
              <a:gd name="connsiteY12-2822" fmla="*/ 1636749 h 2092704"/>
              <a:gd name="connsiteX13-2823" fmla="*/ 89201 w 2103393"/>
              <a:gd name="connsiteY13-2824" fmla="*/ 2079925 h 2092704"/>
              <a:gd name="connsiteX14-2825" fmla="*/ 577255 w 2103393"/>
              <a:gd name="connsiteY14-2826" fmla="*/ 503567 h 2092704"/>
              <a:gd name="connsiteX15-2827" fmla="*/ 807257 w 2103393"/>
              <a:gd name="connsiteY15-2828" fmla="*/ 739179 h 2092704"/>
              <a:gd name="connsiteX16-2829" fmla="*/ 969942 w 2103393"/>
              <a:gd name="connsiteY16-2830" fmla="*/ 626983 h 2092704"/>
              <a:gd name="connsiteX17-2831" fmla="*/ 930675 w 2103393"/>
              <a:gd name="connsiteY17-2832" fmla="*/ 65797 h 2092704"/>
              <a:gd name="connsiteX0-2833" fmla="*/ 930675 w 2103393"/>
              <a:gd name="connsiteY0-2834" fmla="*/ 65797 h 2092704"/>
              <a:gd name="connsiteX1-2835" fmla="*/ 1190398 w 2103393"/>
              <a:gd name="connsiteY1-2836" fmla="*/ 64124 h 2092704"/>
              <a:gd name="connsiteX2-2837" fmla="*/ 1177505 w 2103393"/>
              <a:gd name="connsiteY2-2838" fmla="*/ 621373 h 2092704"/>
              <a:gd name="connsiteX3-2839" fmla="*/ 1312141 w 2103393"/>
              <a:gd name="connsiteY3-2840" fmla="*/ 699910 h 2092704"/>
              <a:gd name="connsiteX4-2841" fmla="*/ 1508484 w 2103393"/>
              <a:gd name="connsiteY4-2842" fmla="*/ 503567 h 2092704"/>
              <a:gd name="connsiteX5-2843" fmla="*/ 2058246 w 2103393"/>
              <a:gd name="connsiteY5-2844" fmla="*/ 2051876 h 2092704"/>
              <a:gd name="connsiteX6-2845" fmla="*/ 1244822 w 2103393"/>
              <a:gd name="connsiteY6-2846" fmla="*/ 1642358 h 2092704"/>
              <a:gd name="connsiteX7-2847" fmla="*/ 1205554 w 2103393"/>
              <a:gd name="connsiteY7-2848" fmla="*/ 1328211 h 2092704"/>
              <a:gd name="connsiteX8-2849" fmla="*/ 1244823 w 2103393"/>
              <a:gd name="connsiteY8-2850" fmla="*/ 885034 h 2092704"/>
              <a:gd name="connsiteX9-2851" fmla="*/ 1076528 w 2103393"/>
              <a:gd name="connsiteY9-2852" fmla="*/ 739179 h 2092704"/>
              <a:gd name="connsiteX10-2853" fmla="*/ 885795 w 2103393"/>
              <a:gd name="connsiteY10-2854" fmla="*/ 879424 h 2092704"/>
              <a:gd name="connsiteX11-2855" fmla="*/ 919453 w 2103393"/>
              <a:gd name="connsiteY11-2856" fmla="*/ 1316990 h 2092704"/>
              <a:gd name="connsiteX12-2857" fmla="*/ 891405 w 2103393"/>
              <a:gd name="connsiteY12-2858" fmla="*/ 1636749 h 2092704"/>
              <a:gd name="connsiteX13-2859" fmla="*/ 89201 w 2103393"/>
              <a:gd name="connsiteY13-2860" fmla="*/ 2079925 h 2092704"/>
              <a:gd name="connsiteX14-2861" fmla="*/ 577255 w 2103393"/>
              <a:gd name="connsiteY14-2862" fmla="*/ 503567 h 2092704"/>
              <a:gd name="connsiteX15-2863" fmla="*/ 807257 w 2103393"/>
              <a:gd name="connsiteY15-2864" fmla="*/ 739179 h 2092704"/>
              <a:gd name="connsiteX16-2865" fmla="*/ 969942 w 2103393"/>
              <a:gd name="connsiteY16-2866" fmla="*/ 626983 h 2092704"/>
              <a:gd name="connsiteX17-2867" fmla="*/ 930675 w 2103393"/>
              <a:gd name="connsiteY17-2868" fmla="*/ 65797 h 2092704"/>
              <a:gd name="connsiteX0-2869" fmla="*/ 930675 w 2103393"/>
              <a:gd name="connsiteY0-2870" fmla="*/ 73853 h 2100760"/>
              <a:gd name="connsiteX1-2871" fmla="*/ 1190398 w 2103393"/>
              <a:gd name="connsiteY1-2872" fmla="*/ 72180 h 2100760"/>
              <a:gd name="connsiteX2-2873" fmla="*/ 1177505 w 2103393"/>
              <a:gd name="connsiteY2-2874" fmla="*/ 629429 h 2100760"/>
              <a:gd name="connsiteX3-2875" fmla="*/ 1312141 w 2103393"/>
              <a:gd name="connsiteY3-2876" fmla="*/ 707966 h 2100760"/>
              <a:gd name="connsiteX4-2877" fmla="*/ 1508484 w 2103393"/>
              <a:gd name="connsiteY4-2878" fmla="*/ 511623 h 2100760"/>
              <a:gd name="connsiteX5-2879" fmla="*/ 2058246 w 2103393"/>
              <a:gd name="connsiteY5-2880" fmla="*/ 2059932 h 2100760"/>
              <a:gd name="connsiteX6-2881" fmla="*/ 1244822 w 2103393"/>
              <a:gd name="connsiteY6-2882" fmla="*/ 1650414 h 2100760"/>
              <a:gd name="connsiteX7-2883" fmla="*/ 1205554 w 2103393"/>
              <a:gd name="connsiteY7-2884" fmla="*/ 1336267 h 2100760"/>
              <a:gd name="connsiteX8-2885" fmla="*/ 1244823 w 2103393"/>
              <a:gd name="connsiteY8-2886" fmla="*/ 893090 h 2100760"/>
              <a:gd name="connsiteX9-2887" fmla="*/ 1076528 w 2103393"/>
              <a:gd name="connsiteY9-2888" fmla="*/ 747235 h 2100760"/>
              <a:gd name="connsiteX10-2889" fmla="*/ 885795 w 2103393"/>
              <a:gd name="connsiteY10-2890" fmla="*/ 887480 h 2100760"/>
              <a:gd name="connsiteX11-2891" fmla="*/ 919453 w 2103393"/>
              <a:gd name="connsiteY11-2892" fmla="*/ 1325046 h 2100760"/>
              <a:gd name="connsiteX12-2893" fmla="*/ 891405 w 2103393"/>
              <a:gd name="connsiteY12-2894" fmla="*/ 1644805 h 2100760"/>
              <a:gd name="connsiteX13-2895" fmla="*/ 89201 w 2103393"/>
              <a:gd name="connsiteY13-2896" fmla="*/ 2087981 h 2100760"/>
              <a:gd name="connsiteX14-2897" fmla="*/ 577255 w 2103393"/>
              <a:gd name="connsiteY14-2898" fmla="*/ 511623 h 2100760"/>
              <a:gd name="connsiteX15-2899" fmla="*/ 807257 w 2103393"/>
              <a:gd name="connsiteY15-2900" fmla="*/ 747235 h 2100760"/>
              <a:gd name="connsiteX16-2901" fmla="*/ 969942 w 2103393"/>
              <a:gd name="connsiteY16-2902" fmla="*/ 635039 h 2100760"/>
              <a:gd name="connsiteX17-2903" fmla="*/ 930675 w 2103393"/>
              <a:gd name="connsiteY17-2904" fmla="*/ 73853 h 2100760"/>
              <a:gd name="connsiteX0-2905" fmla="*/ 930675 w 2103393"/>
              <a:gd name="connsiteY0-2906" fmla="*/ 77953 h 2104860"/>
              <a:gd name="connsiteX1-2907" fmla="*/ 1190398 w 2103393"/>
              <a:gd name="connsiteY1-2908" fmla="*/ 76280 h 2104860"/>
              <a:gd name="connsiteX2-2909" fmla="*/ 1177505 w 2103393"/>
              <a:gd name="connsiteY2-2910" fmla="*/ 633529 h 2104860"/>
              <a:gd name="connsiteX3-2911" fmla="*/ 1312141 w 2103393"/>
              <a:gd name="connsiteY3-2912" fmla="*/ 712066 h 2104860"/>
              <a:gd name="connsiteX4-2913" fmla="*/ 1508484 w 2103393"/>
              <a:gd name="connsiteY4-2914" fmla="*/ 515723 h 2104860"/>
              <a:gd name="connsiteX5-2915" fmla="*/ 2058246 w 2103393"/>
              <a:gd name="connsiteY5-2916" fmla="*/ 2064032 h 2104860"/>
              <a:gd name="connsiteX6-2917" fmla="*/ 1244822 w 2103393"/>
              <a:gd name="connsiteY6-2918" fmla="*/ 1654514 h 2104860"/>
              <a:gd name="connsiteX7-2919" fmla="*/ 1205554 w 2103393"/>
              <a:gd name="connsiteY7-2920" fmla="*/ 1340367 h 2104860"/>
              <a:gd name="connsiteX8-2921" fmla="*/ 1244823 w 2103393"/>
              <a:gd name="connsiteY8-2922" fmla="*/ 897190 h 2104860"/>
              <a:gd name="connsiteX9-2923" fmla="*/ 1076528 w 2103393"/>
              <a:gd name="connsiteY9-2924" fmla="*/ 751335 h 2104860"/>
              <a:gd name="connsiteX10-2925" fmla="*/ 885795 w 2103393"/>
              <a:gd name="connsiteY10-2926" fmla="*/ 891580 h 2104860"/>
              <a:gd name="connsiteX11-2927" fmla="*/ 919453 w 2103393"/>
              <a:gd name="connsiteY11-2928" fmla="*/ 1329146 h 2104860"/>
              <a:gd name="connsiteX12-2929" fmla="*/ 891405 w 2103393"/>
              <a:gd name="connsiteY12-2930" fmla="*/ 1648905 h 2104860"/>
              <a:gd name="connsiteX13-2931" fmla="*/ 89201 w 2103393"/>
              <a:gd name="connsiteY13-2932" fmla="*/ 2092081 h 2104860"/>
              <a:gd name="connsiteX14-2933" fmla="*/ 577255 w 2103393"/>
              <a:gd name="connsiteY14-2934" fmla="*/ 515723 h 2104860"/>
              <a:gd name="connsiteX15-2935" fmla="*/ 807257 w 2103393"/>
              <a:gd name="connsiteY15-2936" fmla="*/ 751335 h 2104860"/>
              <a:gd name="connsiteX16-2937" fmla="*/ 969942 w 2103393"/>
              <a:gd name="connsiteY16-2938" fmla="*/ 639139 h 2104860"/>
              <a:gd name="connsiteX17-2939" fmla="*/ 930675 w 2103393"/>
              <a:gd name="connsiteY17-2940" fmla="*/ 77953 h 2104860"/>
              <a:gd name="connsiteX0-2941" fmla="*/ 930675 w 2103393"/>
              <a:gd name="connsiteY0-2942" fmla="*/ 71187 h 2098094"/>
              <a:gd name="connsiteX1-2943" fmla="*/ 1190398 w 2103393"/>
              <a:gd name="connsiteY1-2944" fmla="*/ 69514 h 2098094"/>
              <a:gd name="connsiteX2-2945" fmla="*/ 1177505 w 2103393"/>
              <a:gd name="connsiteY2-2946" fmla="*/ 626763 h 2098094"/>
              <a:gd name="connsiteX3-2947" fmla="*/ 1312141 w 2103393"/>
              <a:gd name="connsiteY3-2948" fmla="*/ 705300 h 2098094"/>
              <a:gd name="connsiteX4-2949" fmla="*/ 1508484 w 2103393"/>
              <a:gd name="connsiteY4-2950" fmla="*/ 508957 h 2098094"/>
              <a:gd name="connsiteX5-2951" fmla="*/ 2058246 w 2103393"/>
              <a:gd name="connsiteY5-2952" fmla="*/ 2057266 h 2098094"/>
              <a:gd name="connsiteX6-2953" fmla="*/ 1244822 w 2103393"/>
              <a:gd name="connsiteY6-2954" fmla="*/ 1647748 h 2098094"/>
              <a:gd name="connsiteX7-2955" fmla="*/ 1205554 w 2103393"/>
              <a:gd name="connsiteY7-2956" fmla="*/ 1333601 h 2098094"/>
              <a:gd name="connsiteX8-2957" fmla="*/ 1244823 w 2103393"/>
              <a:gd name="connsiteY8-2958" fmla="*/ 890424 h 2098094"/>
              <a:gd name="connsiteX9-2959" fmla="*/ 1076528 w 2103393"/>
              <a:gd name="connsiteY9-2960" fmla="*/ 744569 h 2098094"/>
              <a:gd name="connsiteX10-2961" fmla="*/ 885795 w 2103393"/>
              <a:gd name="connsiteY10-2962" fmla="*/ 884814 h 2098094"/>
              <a:gd name="connsiteX11-2963" fmla="*/ 919453 w 2103393"/>
              <a:gd name="connsiteY11-2964" fmla="*/ 1322380 h 2098094"/>
              <a:gd name="connsiteX12-2965" fmla="*/ 891405 w 2103393"/>
              <a:gd name="connsiteY12-2966" fmla="*/ 1642139 h 2098094"/>
              <a:gd name="connsiteX13-2967" fmla="*/ 89201 w 2103393"/>
              <a:gd name="connsiteY13-2968" fmla="*/ 2085315 h 2098094"/>
              <a:gd name="connsiteX14-2969" fmla="*/ 577255 w 2103393"/>
              <a:gd name="connsiteY14-2970" fmla="*/ 508957 h 2098094"/>
              <a:gd name="connsiteX15-2971" fmla="*/ 807257 w 2103393"/>
              <a:gd name="connsiteY15-2972" fmla="*/ 744569 h 2098094"/>
              <a:gd name="connsiteX16-2973" fmla="*/ 969942 w 2103393"/>
              <a:gd name="connsiteY16-2974" fmla="*/ 632373 h 2098094"/>
              <a:gd name="connsiteX17-2975" fmla="*/ 930675 w 2103393"/>
              <a:gd name="connsiteY17-2976" fmla="*/ 71187 h 2098094"/>
              <a:gd name="connsiteX0-2977" fmla="*/ 930675 w 2103393"/>
              <a:gd name="connsiteY0-2978" fmla="*/ 75207 h 2102114"/>
              <a:gd name="connsiteX1-2979" fmla="*/ 1190398 w 2103393"/>
              <a:gd name="connsiteY1-2980" fmla="*/ 73534 h 2102114"/>
              <a:gd name="connsiteX2-2981" fmla="*/ 1177505 w 2103393"/>
              <a:gd name="connsiteY2-2982" fmla="*/ 630783 h 2102114"/>
              <a:gd name="connsiteX3-2983" fmla="*/ 1312141 w 2103393"/>
              <a:gd name="connsiteY3-2984" fmla="*/ 709320 h 2102114"/>
              <a:gd name="connsiteX4-2985" fmla="*/ 1508484 w 2103393"/>
              <a:gd name="connsiteY4-2986" fmla="*/ 512977 h 2102114"/>
              <a:gd name="connsiteX5-2987" fmla="*/ 2058246 w 2103393"/>
              <a:gd name="connsiteY5-2988" fmla="*/ 2061286 h 2102114"/>
              <a:gd name="connsiteX6-2989" fmla="*/ 1244822 w 2103393"/>
              <a:gd name="connsiteY6-2990" fmla="*/ 1651768 h 2102114"/>
              <a:gd name="connsiteX7-2991" fmla="*/ 1205554 w 2103393"/>
              <a:gd name="connsiteY7-2992" fmla="*/ 1337621 h 2102114"/>
              <a:gd name="connsiteX8-2993" fmla="*/ 1244823 w 2103393"/>
              <a:gd name="connsiteY8-2994" fmla="*/ 894444 h 2102114"/>
              <a:gd name="connsiteX9-2995" fmla="*/ 1076528 w 2103393"/>
              <a:gd name="connsiteY9-2996" fmla="*/ 748589 h 2102114"/>
              <a:gd name="connsiteX10-2997" fmla="*/ 885795 w 2103393"/>
              <a:gd name="connsiteY10-2998" fmla="*/ 888834 h 2102114"/>
              <a:gd name="connsiteX11-2999" fmla="*/ 919453 w 2103393"/>
              <a:gd name="connsiteY11-3000" fmla="*/ 1326400 h 2102114"/>
              <a:gd name="connsiteX12-3001" fmla="*/ 891405 w 2103393"/>
              <a:gd name="connsiteY12-3002" fmla="*/ 1646159 h 2102114"/>
              <a:gd name="connsiteX13-3003" fmla="*/ 89201 w 2103393"/>
              <a:gd name="connsiteY13-3004" fmla="*/ 2089335 h 2102114"/>
              <a:gd name="connsiteX14-3005" fmla="*/ 577255 w 2103393"/>
              <a:gd name="connsiteY14-3006" fmla="*/ 512977 h 2102114"/>
              <a:gd name="connsiteX15-3007" fmla="*/ 807257 w 2103393"/>
              <a:gd name="connsiteY15-3008" fmla="*/ 748589 h 2102114"/>
              <a:gd name="connsiteX16-3009" fmla="*/ 969942 w 2103393"/>
              <a:gd name="connsiteY16-3010" fmla="*/ 636393 h 2102114"/>
              <a:gd name="connsiteX17-3011" fmla="*/ 930675 w 2103393"/>
              <a:gd name="connsiteY17-3012" fmla="*/ 75207 h 2102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
        <p:nvSpPr>
          <p:cNvPr id="58" name="Freeform 48"/>
          <p:cNvSpPr>
            <a:spLocks noChangeAspect="1"/>
          </p:cNvSpPr>
          <p:nvPr/>
        </p:nvSpPr>
        <p:spPr>
          <a:xfrm>
            <a:off x="5837767" y="1952414"/>
            <a:ext cx="498687" cy="415713"/>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3600">
              <a:latin typeface="Calibri" panose="020F0502020204030204" charset="0"/>
              <a:cs typeface="Calibri" panose="020F0502020204030204" charset="0"/>
            </a:endParaRPr>
          </a:p>
        </p:txBody>
      </p:sp>
      <p:sp>
        <p:nvSpPr>
          <p:cNvPr id="59" name="Freeform 50"/>
          <p:cNvSpPr>
            <a:spLocks noChangeAspect="1"/>
          </p:cNvSpPr>
          <p:nvPr/>
        </p:nvSpPr>
        <p:spPr>
          <a:xfrm>
            <a:off x="7607301" y="2529840"/>
            <a:ext cx="498687" cy="421640"/>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3600">
              <a:latin typeface="Calibri" panose="020F0502020204030204" charset="0"/>
              <a:cs typeface="Calibri" panose="020F0502020204030204" charset="0"/>
            </a:endParaRPr>
          </a:p>
        </p:txBody>
      </p:sp>
      <p:sp>
        <p:nvSpPr>
          <p:cNvPr id="87" name="Oval 25"/>
          <p:cNvSpPr>
            <a:spLocks noChangeAspect="1"/>
          </p:cNvSpPr>
          <p:nvPr/>
        </p:nvSpPr>
        <p:spPr>
          <a:xfrm>
            <a:off x="5768760" y="3274595"/>
            <a:ext cx="705453" cy="70641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
        <p:nvSpPr>
          <p:cNvPr id="61" name="Freeform 99"/>
          <p:cNvSpPr>
            <a:spLocks noChangeAspect="1"/>
          </p:cNvSpPr>
          <p:nvPr/>
        </p:nvSpPr>
        <p:spPr>
          <a:xfrm>
            <a:off x="3101340" y="5142654"/>
            <a:ext cx="333587" cy="417407"/>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
        <p:nvSpPr>
          <p:cNvPr id="70" name="Freeform 108"/>
          <p:cNvSpPr/>
          <p:nvPr/>
        </p:nvSpPr>
        <p:spPr>
          <a:xfrm>
            <a:off x="8680027" y="5059680"/>
            <a:ext cx="493607" cy="584200"/>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
        <p:nvSpPr>
          <p:cNvPr id="60" name="Teardrop 9"/>
          <p:cNvSpPr>
            <a:spLocks noChangeAspect="1"/>
          </p:cNvSpPr>
          <p:nvPr/>
        </p:nvSpPr>
        <p:spPr>
          <a:xfrm rot="18900000">
            <a:off x="6788945" y="5116807"/>
            <a:ext cx="506921" cy="432644"/>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
        <p:nvSpPr>
          <p:cNvPr id="80" name="Heart 17"/>
          <p:cNvSpPr/>
          <p:nvPr/>
        </p:nvSpPr>
        <p:spPr>
          <a:xfrm>
            <a:off x="4897120" y="5150274"/>
            <a:ext cx="514773" cy="493607"/>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latin typeface="Calibri" panose="020F0502020204030204" charset="0"/>
              <a:cs typeface="Calibri" panose="020F050202020403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3375796"/>
          </a:xfrm>
          <a:prstGeom prst="rect">
            <a:avLst/>
          </a:prstGeom>
          <a:noFill/>
        </p:spPr>
        <p:txBody>
          <a:bodyPr wrap="square" rtlCol="0" anchor="t">
            <a:spAutoFit/>
          </a:bodyPr>
          <a:lstStyle/>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Concepts</a:t>
            </a:r>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endParaRPr lang="en-US" altLang="ko-KR" sz="2667"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Analytics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rPr>
              <a:t>Use cases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Water sector</a:t>
            </a:r>
          </a:p>
          <a:p>
            <a:pPr algn="l"/>
            <a:endPar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565150"/>
            <a:ext cx="11572875" cy="723900"/>
          </a:xfrm>
          <a:prstGeom prst="rect">
            <a:avLst/>
          </a:prstGeom>
        </p:spPr>
        <p:txBody>
          <a:bodyPr>
            <a:normAutofit fontScale="55000" lnSpcReduction="20000"/>
          </a:bodyPr>
          <a:lstStyle/>
          <a:p>
            <a:r>
              <a:rPr lang="en-US" sz="3333" dirty="0"/>
              <a:t>Water consumption</a:t>
            </a:r>
          </a:p>
          <a:p>
            <a:r>
              <a:rPr lang="en-US" sz="2667" dirty="0"/>
              <a:t>Global risks</a:t>
            </a:r>
          </a:p>
        </p:txBody>
      </p:sp>
      <p:sp>
        <p:nvSpPr>
          <p:cNvPr id="3" name="Hexagon 68"/>
          <p:cNvSpPr/>
          <p:nvPr/>
        </p:nvSpPr>
        <p:spPr>
          <a:xfrm rot="10800000">
            <a:off x="4563051" y="3292512"/>
            <a:ext cx="4125239" cy="2483033"/>
          </a:xfrm>
          <a:custGeom>
            <a:avLst/>
            <a:gdLst/>
            <a:ahLst/>
            <a:cxnLst/>
            <a:rect l="l" t="t" r="r" b="b"/>
            <a:pathLst>
              <a:path w="4125238" h="2483033">
                <a:moveTo>
                  <a:pt x="780492" y="242020"/>
                </a:moveTo>
                <a:lnTo>
                  <a:pt x="280743" y="1241517"/>
                </a:lnTo>
                <a:lnTo>
                  <a:pt x="780492" y="2241014"/>
                </a:lnTo>
                <a:lnTo>
                  <a:pt x="2099829" y="2241014"/>
                </a:lnTo>
                <a:lnTo>
                  <a:pt x="2599577" y="1241517"/>
                </a:lnTo>
                <a:lnTo>
                  <a:pt x="2099829" y="242020"/>
                </a:lnTo>
                <a:close/>
                <a:moveTo>
                  <a:pt x="2186212" y="0"/>
                </a:moveTo>
                <a:lnTo>
                  <a:pt x="3407726" y="0"/>
                </a:lnTo>
                <a:cubicBezTo>
                  <a:pt x="3699951" y="0"/>
                  <a:pt x="3936847" y="236897"/>
                  <a:pt x="3936847" y="529122"/>
                </a:cubicBezTo>
                <a:lnTo>
                  <a:pt x="3936847" y="907065"/>
                </a:lnTo>
                <a:lnTo>
                  <a:pt x="4125238" y="907065"/>
                </a:lnTo>
                <a:lnTo>
                  <a:pt x="3822883" y="1209420"/>
                </a:lnTo>
                <a:lnTo>
                  <a:pt x="3520528" y="907065"/>
                </a:lnTo>
                <a:lnTo>
                  <a:pt x="3708920" y="907065"/>
                </a:lnTo>
                <a:lnTo>
                  <a:pt x="3708920" y="529122"/>
                </a:lnTo>
                <a:cubicBezTo>
                  <a:pt x="3708920" y="362777"/>
                  <a:pt x="3574071" y="227928"/>
                  <a:pt x="3407726" y="227928"/>
                </a:cubicBezTo>
                <a:lnTo>
                  <a:pt x="2373526" y="227928"/>
                </a:lnTo>
                <a:lnTo>
                  <a:pt x="2880320" y="1241517"/>
                </a:lnTo>
                <a:lnTo>
                  <a:pt x="2259562" y="2483033"/>
                </a:lnTo>
                <a:lnTo>
                  <a:pt x="620759" y="2483033"/>
                </a:lnTo>
                <a:lnTo>
                  <a:pt x="0" y="1241517"/>
                </a:lnTo>
                <a:lnTo>
                  <a:pt x="620759" y="1"/>
                </a:lnTo>
                <a:lnTo>
                  <a:pt x="2186212" y="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Calibri" panose="020F0502020204030204" charset="0"/>
              <a:cs typeface="Calibri" panose="020F0502020204030204" charset="0"/>
            </a:endParaRPr>
          </a:p>
        </p:txBody>
      </p:sp>
      <p:sp>
        <p:nvSpPr>
          <p:cNvPr id="4" name="Hexagon 68"/>
          <p:cNvSpPr/>
          <p:nvPr/>
        </p:nvSpPr>
        <p:spPr>
          <a:xfrm>
            <a:off x="3554939" y="2052396"/>
            <a:ext cx="4125239" cy="2483033"/>
          </a:xfrm>
          <a:custGeom>
            <a:avLst/>
            <a:gdLst/>
            <a:ahLst/>
            <a:cxnLst/>
            <a:rect l="l" t="t" r="r" b="b"/>
            <a:pathLst>
              <a:path w="4125238" h="2483033">
                <a:moveTo>
                  <a:pt x="780492" y="242020"/>
                </a:moveTo>
                <a:lnTo>
                  <a:pt x="280743" y="1241517"/>
                </a:lnTo>
                <a:lnTo>
                  <a:pt x="780492" y="2241014"/>
                </a:lnTo>
                <a:lnTo>
                  <a:pt x="2099829" y="2241014"/>
                </a:lnTo>
                <a:lnTo>
                  <a:pt x="2599577" y="1241517"/>
                </a:lnTo>
                <a:lnTo>
                  <a:pt x="2099829" y="242020"/>
                </a:lnTo>
                <a:close/>
                <a:moveTo>
                  <a:pt x="2186212" y="0"/>
                </a:moveTo>
                <a:lnTo>
                  <a:pt x="3407726" y="0"/>
                </a:lnTo>
                <a:cubicBezTo>
                  <a:pt x="3699951" y="0"/>
                  <a:pt x="3936847" y="236897"/>
                  <a:pt x="3936847" y="529122"/>
                </a:cubicBezTo>
                <a:lnTo>
                  <a:pt x="3936847" y="907065"/>
                </a:lnTo>
                <a:lnTo>
                  <a:pt x="4125238" y="907065"/>
                </a:lnTo>
                <a:lnTo>
                  <a:pt x="3822883" y="1209420"/>
                </a:lnTo>
                <a:lnTo>
                  <a:pt x="3520528" y="907065"/>
                </a:lnTo>
                <a:lnTo>
                  <a:pt x="3708920" y="907065"/>
                </a:lnTo>
                <a:lnTo>
                  <a:pt x="3708920" y="529122"/>
                </a:lnTo>
                <a:cubicBezTo>
                  <a:pt x="3708920" y="362777"/>
                  <a:pt x="3574071" y="227928"/>
                  <a:pt x="3407726" y="227928"/>
                </a:cubicBezTo>
                <a:lnTo>
                  <a:pt x="2373526" y="227928"/>
                </a:lnTo>
                <a:lnTo>
                  <a:pt x="2880320" y="1241517"/>
                </a:lnTo>
                <a:lnTo>
                  <a:pt x="2259562" y="2483033"/>
                </a:lnTo>
                <a:lnTo>
                  <a:pt x="620759" y="2483033"/>
                </a:lnTo>
                <a:lnTo>
                  <a:pt x="0" y="1241517"/>
                </a:lnTo>
                <a:lnTo>
                  <a:pt x="620759" y="1"/>
                </a:lnTo>
                <a:lnTo>
                  <a:pt x="2186212" y="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Calibri" panose="020F0502020204030204" charset="0"/>
              <a:cs typeface="Calibri" panose="020F0502020204030204" charset="0"/>
            </a:endParaRPr>
          </a:p>
        </p:txBody>
      </p:sp>
      <p:sp>
        <p:nvSpPr>
          <p:cNvPr id="6" name="TextBox 5"/>
          <p:cNvSpPr txBox="1"/>
          <p:nvPr/>
        </p:nvSpPr>
        <p:spPr>
          <a:xfrm>
            <a:off x="8259233" y="1655234"/>
            <a:ext cx="3474720" cy="2534476"/>
          </a:xfrm>
          <a:prstGeom prst="rect">
            <a:avLst/>
          </a:prstGeom>
          <a:noFill/>
        </p:spPr>
        <p:txBody>
          <a:bodyPr wrap="square" rtlCol="0">
            <a:spAutoFit/>
          </a:bodyPr>
          <a:lstStyle/>
          <a:p>
            <a:pPr algn="r"/>
            <a:r>
              <a:rPr sz="2267" dirty="0">
                <a:solidFill>
                  <a:srgbClr val="002060"/>
                </a:solidFill>
                <a:latin typeface="Calibri" panose="020F0502020204030204" charset="0"/>
                <a:cs typeface="Calibri" panose="020F0502020204030204" charset="0"/>
              </a:rPr>
              <a:t>The International Energy </a:t>
            </a:r>
          </a:p>
          <a:p>
            <a:pPr algn="r"/>
            <a:r>
              <a:rPr sz="2267" dirty="0">
                <a:solidFill>
                  <a:srgbClr val="002060"/>
                </a:solidFill>
                <a:latin typeface="Calibri" panose="020F0502020204030204" charset="0"/>
                <a:cs typeface="Calibri" panose="020F0502020204030204" charset="0"/>
              </a:rPr>
              <a:t>Agency projects water </a:t>
            </a:r>
          </a:p>
          <a:p>
            <a:pPr algn="r"/>
            <a:r>
              <a:rPr sz="2267" dirty="0">
                <a:solidFill>
                  <a:srgbClr val="002060"/>
                </a:solidFill>
                <a:latin typeface="Calibri" panose="020F0502020204030204" charset="0"/>
                <a:cs typeface="Calibri" panose="020F0502020204030204" charset="0"/>
              </a:rPr>
              <a:t>consumption will </a:t>
            </a:r>
          </a:p>
          <a:p>
            <a:pPr algn="r"/>
            <a:r>
              <a:rPr sz="2267" b="1" dirty="0">
                <a:solidFill>
                  <a:schemeClr val="accent3">
                    <a:lumMod val="75000"/>
                  </a:schemeClr>
                </a:solidFill>
                <a:latin typeface="Calibri" panose="020F0502020204030204" charset="0"/>
                <a:cs typeface="Calibri" panose="020F0502020204030204" charset="0"/>
              </a:rPr>
              <a:t>increase by 85% by 2035</a:t>
            </a:r>
            <a:r>
              <a:rPr sz="2267" dirty="0">
                <a:solidFill>
                  <a:srgbClr val="002060"/>
                </a:solidFill>
                <a:latin typeface="Calibri" panose="020F0502020204030204" charset="0"/>
                <a:cs typeface="Calibri" panose="020F0502020204030204" charset="0"/>
              </a:rPr>
              <a:t> </a:t>
            </a:r>
          </a:p>
          <a:p>
            <a:pPr algn="r"/>
            <a:r>
              <a:rPr sz="2267" dirty="0">
                <a:solidFill>
                  <a:srgbClr val="002060"/>
                </a:solidFill>
                <a:latin typeface="Calibri" panose="020F0502020204030204" charset="0"/>
                <a:cs typeface="Calibri" panose="020F0502020204030204" charset="0"/>
              </a:rPr>
              <a:t>to meet</a:t>
            </a:r>
            <a:r>
              <a:rPr lang="en-US" sz="2267" dirty="0">
                <a:solidFill>
                  <a:srgbClr val="002060"/>
                </a:solidFill>
                <a:latin typeface="Calibri" panose="020F0502020204030204" charset="0"/>
                <a:cs typeface="Calibri" panose="020F0502020204030204" charset="0"/>
              </a:rPr>
              <a:t> </a:t>
            </a:r>
            <a:r>
              <a:rPr sz="2267" dirty="0">
                <a:solidFill>
                  <a:srgbClr val="002060"/>
                </a:solidFill>
                <a:latin typeface="Calibri" panose="020F0502020204030204" charset="0"/>
                <a:cs typeface="Calibri" panose="020F0502020204030204" charset="0"/>
              </a:rPr>
              <a:t>the </a:t>
            </a:r>
          </a:p>
          <a:p>
            <a:pPr algn="r"/>
            <a:r>
              <a:rPr sz="2267" dirty="0">
                <a:solidFill>
                  <a:srgbClr val="002060"/>
                </a:solidFill>
                <a:latin typeface="Calibri" panose="020F0502020204030204" charset="0"/>
                <a:cs typeface="Calibri" panose="020F0502020204030204" charset="0"/>
              </a:rPr>
              <a:t>needs of energy generation </a:t>
            </a:r>
          </a:p>
          <a:p>
            <a:pPr algn="r"/>
            <a:r>
              <a:rPr sz="2267" dirty="0">
                <a:solidFill>
                  <a:srgbClr val="002060"/>
                </a:solidFill>
                <a:latin typeface="Calibri" panose="020F0502020204030204" charset="0"/>
                <a:cs typeface="Calibri" panose="020F0502020204030204" charset="0"/>
              </a:rPr>
              <a:t>and production</a:t>
            </a:r>
            <a:r>
              <a:rPr lang="en-US" sz="2267" dirty="0">
                <a:solidFill>
                  <a:srgbClr val="002060"/>
                </a:solidFill>
                <a:latin typeface="Calibri" panose="020F0502020204030204" charset="0"/>
                <a:cs typeface="Calibri" panose="020F0502020204030204" charset="0"/>
              </a:rPr>
              <a:t>.</a:t>
            </a:r>
            <a:r>
              <a:rPr lang="ko-KR" altLang="en-US" sz="1200" dirty="0">
                <a:solidFill>
                  <a:srgbClr val="002060"/>
                </a:solidFill>
                <a:latin typeface="Calibri" panose="020F0502020204030204" charset="0"/>
                <a:cs typeface="Calibri" panose="020F0502020204030204" charset="0"/>
              </a:rPr>
              <a:t> </a:t>
            </a:r>
          </a:p>
        </p:txBody>
      </p:sp>
      <p:grpSp>
        <p:nvGrpSpPr>
          <p:cNvPr id="11" name="Group 10"/>
          <p:cNvGrpSpPr/>
          <p:nvPr/>
        </p:nvGrpSpPr>
        <p:grpSpPr>
          <a:xfrm>
            <a:off x="4144503" y="3323185"/>
            <a:ext cx="1807483" cy="787964"/>
            <a:chOff x="4594236" y="2114926"/>
            <a:chExt cx="2232248" cy="787964"/>
          </a:xfrm>
        </p:grpSpPr>
        <p:sp>
          <p:nvSpPr>
            <p:cNvPr id="12" name="Text Placeholder 12"/>
            <p:cNvSpPr txBox="1"/>
            <p:nvPr/>
          </p:nvSpPr>
          <p:spPr>
            <a:xfrm>
              <a:off x="4594236" y="2436155"/>
              <a:ext cx="2232248" cy="466735"/>
            </a:xfrm>
            <a:prstGeom prst="rect">
              <a:avLst/>
            </a:prstGeom>
          </p:spPr>
          <p:txBody>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latin typeface="Calibri" panose="020F0502020204030204" charset="0"/>
                  <a:cs typeface="Calibri" panose="020F0502020204030204" charset="0"/>
                </a:rPr>
                <a:t>Water </a:t>
              </a:r>
            </a:p>
            <a:p>
              <a:pPr marL="0" indent="0" algn="ctr">
                <a:buNone/>
              </a:pPr>
              <a:r>
                <a:rPr lang="en-US" sz="1200" dirty="0">
                  <a:solidFill>
                    <a:schemeClr val="tx1">
                      <a:lumMod val="75000"/>
                      <a:lumOff val="25000"/>
                    </a:schemeClr>
                  </a:solidFill>
                  <a:latin typeface="Calibri" panose="020F0502020204030204" charset="0"/>
                  <a:cs typeface="Calibri" panose="020F0502020204030204" charset="0"/>
                </a:rPr>
                <a:t>consumption x6</a:t>
              </a:r>
            </a:p>
          </p:txBody>
        </p:sp>
        <p:sp>
          <p:nvSpPr>
            <p:cNvPr id="13" name="Text Placeholder 13"/>
            <p:cNvSpPr txBox="1"/>
            <p:nvPr/>
          </p:nvSpPr>
          <p:spPr>
            <a:xfrm>
              <a:off x="4594236" y="2114926"/>
              <a:ext cx="2232248" cy="305326"/>
            </a:xfrm>
            <a:prstGeom prst="rect">
              <a:avLst/>
            </a:prstGeom>
          </p:spPr>
          <p:txBody>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latin typeface="Calibri" panose="020F0502020204030204" charset="0"/>
                  <a:cs typeface="Calibri" panose="020F0502020204030204" charset="0"/>
                </a:rPr>
                <a:t>Risks</a:t>
              </a:r>
            </a:p>
          </p:txBody>
        </p:sp>
      </p:grpSp>
      <p:grpSp>
        <p:nvGrpSpPr>
          <p:cNvPr id="14" name="Group 13"/>
          <p:cNvGrpSpPr/>
          <p:nvPr/>
        </p:nvGrpSpPr>
        <p:grpSpPr>
          <a:xfrm>
            <a:off x="6344388" y="4566123"/>
            <a:ext cx="1807483" cy="787964"/>
            <a:chOff x="4594236" y="2114926"/>
            <a:chExt cx="2232248" cy="787964"/>
          </a:xfrm>
        </p:grpSpPr>
        <p:sp>
          <p:nvSpPr>
            <p:cNvPr id="15" name="Text Placeholder 12"/>
            <p:cNvSpPr txBox="1"/>
            <p:nvPr/>
          </p:nvSpPr>
          <p:spPr>
            <a:xfrm>
              <a:off x="4594236" y="2436155"/>
              <a:ext cx="2232248" cy="466735"/>
            </a:xfrm>
            <a:prstGeom prst="rect">
              <a:avLst/>
            </a:prstGeom>
          </p:spPr>
          <p:txBody>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75000"/>
                      <a:lumOff val="25000"/>
                    </a:schemeClr>
                  </a:solidFill>
                  <a:latin typeface="Calibri" panose="020F0502020204030204" charset="0"/>
                  <a:cs typeface="Calibri" panose="020F0502020204030204" charset="0"/>
                </a:rPr>
                <a:t>World’s </a:t>
              </a:r>
            </a:p>
            <a:p>
              <a:pPr marL="0" indent="0" algn="ctr">
                <a:buNone/>
              </a:pPr>
              <a:r>
                <a:rPr lang="en-US" sz="1200" dirty="0">
                  <a:solidFill>
                    <a:schemeClr val="tx1">
                      <a:lumMod val="75000"/>
                      <a:lumOff val="25000"/>
                    </a:schemeClr>
                  </a:solidFill>
                  <a:latin typeface="Calibri" panose="020F0502020204030204" charset="0"/>
                  <a:cs typeface="Calibri" panose="020F0502020204030204" charset="0"/>
                </a:rPr>
                <a:t>population x3</a:t>
              </a:r>
            </a:p>
          </p:txBody>
        </p:sp>
        <p:sp>
          <p:nvSpPr>
            <p:cNvPr id="16" name="Text Placeholder 13"/>
            <p:cNvSpPr txBox="1"/>
            <p:nvPr/>
          </p:nvSpPr>
          <p:spPr>
            <a:xfrm>
              <a:off x="4594236" y="2114926"/>
              <a:ext cx="2232248" cy="305326"/>
            </a:xfrm>
            <a:prstGeom prst="rect">
              <a:avLst/>
            </a:prstGeom>
          </p:spPr>
          <p:txBody>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latin typeface="Calibri" panose="020F0502020204030204" charset="0"/>
                  <a:cs typeface="Calibri" panose="020F0502020204030204" charset="0"/>
                </a:rPr>
                <a:t>Trends</a:t>
              </a:r>
            </a:p>
          </p:txBody>
        </p:sp>
      </p:grpSp>
      <p:sp>
        <p:nvSpPr>
          <p:cNvPr id="17" name="Rectangle 3"/>
          <p:cNvSpPr/>
          <p:nvPr/>
        </p:nvSpPr>
        <p:spPr>
          <a:xfrm rot="18900000">
            <a:off x="6938415" y="3852744"/>
            <a:ext cx="697255" cy="560096"/>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charset="0"/>
              <a:cs typeface="Calibri" panose="020F0502020204030204" charset="0"/>
            </a:endParaRPr>
          </a:p>
        </p:txBody>
      </p:sp>
      <p:sp>
        <p:nvSpPr>
          <p:cNvPr id="18" name="Rounded Rectangle 8"/>
          <p:cNvSpPr/>
          <p:nvPr/>
        </p:nvSpPr>
        <p:spPr>
          <a:xfrm>
            <a:off x="4766201" y="2515811"/>
            <a:ext cx="525175" cy="604248"/>
          </a:xfrm>
          <a:custGeom>
            <a:avLst/>
            <a:gdLst/>
            <a:ahLst/>
            <a:cxnLst/>
            <a:rect l="l" t="t" r="r" b="b"/>
            <a:pathLst>
              <a:path w="3442170" h="3960441">
                <a:moveTo>
                  <a:pt x="658867" y="3240361"/>
                </a:moveTo>
                <a:lnTo>
                  <a:pt x="2539193" y="3240361"/>
                </a:lnTo>
                <a:cubicBezTo>
                  <a:pt x="2596541" y="3240361"/>
                  <a:pt x="2643030" y="3286850"/>
                  <a:pt x="2643030" y="3344198"/>
                </a:cubicBezTo>
                <a:lnTo>
                  <a:pt x="2643030" y="3352549"/>
                </a:lnTo>
                <a:cubicBezTo>
                  <a:pt x="2643030" y="3409897"/>
                  <a:pt x="2596541" y="3456386"/>
                  <a:pt x="2539193" y="3456386"/>
                </a:cubicBezTo>
                <a:lnTo>
                  <a:pt x="658867" y="3456386"/>
                </a:lnTo>
                <a:cubicBezTo>
                  <a:pt x="601519" y="3456386"/>
                  <a:pt x="555030" y="3409897"/>
                  <a:pt x="555030" y="3352549"/>
                </a:cubicBezTo>
                <a:lnTo>
                  <a:pt x="555030" y="3344198"/>
                </a:lnTo>
                <a:cubicBezTo>
                  <a:pt x="555030" y="3286850"/>
                  <a:pt x="601519" y="3240361"/>
                  <a:pt x="658867" y="3240361"/>
                </a:cubicBezTo>
                <a:close/>
                <a:moveTo>
                  <a:pt x="658867" y="2833796"/>
                </a:moveTo>
                <a:lnTo>
                  <a:pt x="2539193" y="2833796"/>
                </a:lnTo>
                <a:cubicBezTo>
                  <a:pt x="2596541" y="2833796"/>
                  <a:pt x="2643030" y="2880285"/>
                  <a:pt x="2643030" y="2937633"/>
                </a:cubicBezTo>
                <a:lnTo>
                  <a:pt x="2643030" y="2945984"/>
                </a:lnTo>
                <a:cubicBezTo>
                  <a:pt x="2643030" y="3003332"/>
                  <a:pt x="2596541" y="3049821"/>
                  <a:pt x="2539193" y="3049821"/>
                </a:cubicBezTo>
                <a:lnTo>
                  <a:pt x="658867" y="3049821"/>
                </a:lnTo>
                <a:cubicBezTo>
                  <a:pt x="601519" y="3049821"/>
                  <a:pt x="555030" y="3003332"/>
                  <a:pt x="555030" y="2945984"/>
                </a:cubicBezTo>
                <a:lnTo>
                  <a:pt x="555030" y="2937633"/>
                </a:lnTo>
                <a:cubicBezTo>
                  <a:pt x="555030" y="2880285"/>
                  <a:pt x="601519" y="2833796"/>
                  <a:pt x="658867" y="2833796"/>
                </a:cubicBezTo>
                <a:close/>
                <a:moveTo>
                  <a:pt x="658867" y="2427229"/>
                </a:moveTo>
                <a:lnTo>
                  <a:pt x="2539193" y="2427229"/>
                </a:lnTo>
                <a:cubicBezTo>
                  <a:pt x="2596541" y="2427229"/>
                  <a:pt x="2643030" y="2473718"/>
                  <a:pt x="2643030" y="2531066"/>
                </a:cubicBezTo>
                <a:lnTo>
                  <a:pt x="2643030" y="2539417"/>
                </a:lnTo>
                <a:cubicBezTo>
                  <a:pt x="2643030" y="2596765"/>
                  <a:pt x="2596541" y="2643254"/>
                  <a:pt x="2539193" y="2643254"/>
                </a:cubicBezTo>
                <a:lnTo>
                  <a:pt x="658867" y="2643254"/>
                </a:lnTo>
                <a:cubicBezTo>
                  <a:pt x="601519" y="2643254"/>
                  <a:pt x="555030" y="2596765"/>
                  <a:pt x="555030" y="2539417"/>
                </a:cubicBezTo>
                <a:lnTo>
                  <a:pt x="555030" y="2531066"/>
                </a:lnTo>
                <a:cubicBezTo>
                  <a:pt x="555030" y="2473718"/>
                  <a:pt x="601519" y="2427229"/>
                  <a:pt x="658867" y="2427229"/>
                </a:cubicBezTo>
                <a:close/>
                <a:moveTo>
                  <a:pt x="658867" y="2020662"/>
                </a:moveTo>
                <a:lnTo>
                  <a:pt x="2539193" y="2020662"/>
                </a:lnTo>
                <a:cubicBezTo>
                  <a:pt x="2596541" y="2020662"/>
                  <a:pt x="2643030" y="2067151"/>
                  <a:pt x="2643030" y="2124499"/>
                </a:cubicBezTo>
                <a:lnTo>
                  <a:pt x="2643030" y="2132850"/>
                </a:lnTo>
                <a:cubicBezTo>
                  <a:pt x="2643030" y="2190198"/>
                  <a:pt x="2596541" y="2236687"/>
                  <a:pt x="2539193" y="2236687"/>
                </a:cubicBezTo>
                <a:lnTo>
                  <a:pt x="658867" y="2236687"/>
                </a:lnTo>
                <a:cubicBezTo>
                  <a:pt x="601519" y="2236687"/>
                  <a:pt x="555030" y="2190198"/>
                  <a:pt x="555030" y="2132850"/>
                </a:cubicBezTo>
                <a:lnTo>
                  <a:pt x="555030" y="2124499"/>
                </a:lnTo>
                <a:cubicBezTo>
                  <a:pt x="555030" y="2067151"/>
                  <a:pt x="601519" y="2020662"/>
                  <a:pt x="658867" y="2020662"/>
                </a:cubicBezTo>
                <a:close/>
                <a:moveTo>
                  <a:pt x="658867" y="1614095"/>
                </a:moveTo>
                <a:lnTo>
                  <a:pt x="1891193" y="1614095"/>
                </a:lnTo>
                <a:cubicBezTo>
                  <a:pt x="1948541" y="1614095"/>
                  <a:pt x="1995030" y="1660584"/>
                  <a:pt x="1995030" y="1717932"/>
                </a:cubicBezTo>
                <a:lnTo>
                  <a:pt x="1995030" y="1726283"/>
                </a:lnTo>
                <a:cubicBezTo>
                  <a:pt x="1995030" y="1783631"/>
                  <a:pt x="1948541" y="1830120"/>
                  <a:pt x="1891193" y="1830120"/>
                </a:cubicBezTo>
                <a:lnTo>
                  <a:pt x="658867" y="1830120"/>
                </a:lnTo>
                <a:cubicBezTo>
                  <a:pt x="601519" y="1830120"/>
                  <a:pt x="555030" y="1783631"/>
                  <a:pt x="555030" y="1726283"/>
                </a:cubicBezTo>
                <a:lnTo>
                  <a:pt x="555030" y="1717932"/>
                </a:lnTo>
                <a:cubicBezTo>
                  <a:pt x="555030" y="1660584"/>
                  <a:pt x="601519" y="1614095"/>
                  <a:pt x="658867" y="1614095"/>
                </a:cubicBezTo>
                <a:close/>
                <a:moveTo>
                  <a:pt x="658867" y="1207528"/>
                </a:moveTo>
                <a:lnTo>
                  <a:pt x="1423193" y="1207528"/>
                </a:lnTo>
                <a:cubicBezTo>
                  <a:pt x="1480541" y="1207528"/>
                  <a:pt x="1527030" y="1254017"/>
                  <a:pt x="1527030" y="1311365"/>
                </a:cubicBezTo>
                <a:lnTo>
                  <a:pt x="1527030" y="1319716"/>
                </a:lnTo>
                <a:cubicBezTo>
                  <a:pt x="1527030" y="1377064"/>
                  <a:pt x="1480541" y="1423553"/>
                  <a:pt x="1423193" y="1423553"/>
                </a:cubicBezTo>
                <a:lnTo>
                  <a:pt x="658867" y="1423553"/>
                </a:lnTo>
                <a:cubicBezTo>
                  <a:pt x="601519" y="1423553"/>
                  <a:pt x="555030" y="1377064"/>
                  <a:pt x="555030" y="1319716"/>
                </a:cubicBezTo>
                <a:lnTo>
                  <a:pt x="555030" y="1311365"/>
                </a:lnTo>
                <a:cubicBezTo>
                  <a:pt x="555030" y="1254017"/>
                  <a:pt x="601519" y="1207528"/>
                  <a:pt x="658867" y="1207528"/>
                </a:cubicBezTo>
                <a:close/>
                <a:moveTo>
                  <a:pt x="2554664" y="1037849"/>
                </a:moveTo>
                <a:lnTo>
                  <a:pt x="2603884" y="1221540"/>
                </a:lnTo>
                <a:lnTo>
                  <a:pt x="2505443" y="1221541"/>
                </a:lnTo>
                <a:close/>
                <a:moveTo>
                  <a:pt x="2" y="1007696"/>
                </a:moveTo>
                <a:lnTo>
                  <a:pt x="2" y="1007697"/>
                </a:lnTo>
                <a:lnTo>
                  <a:pt x="3" y="1007696"/>
                </a:lnTo>
                <a:close/>
                <a:moveTo>
                  <a:pt x="2535559" y="782523"/>
                </a:moveTo>
                <a:cubicBezTo>
                  <a:pt x="2512072" y="785793"/>
                  <a:pt x="2491672" y="802716"/>
                  <a:pt x="2485149" y="827062"/>
                </a:cubicBezTo>
                <a:lnTo>
                  <a:pt x="2304257" y="1502155"/>
                </a:lnTo>
                <a:lnTo>
                  <a:pt x="2430252" y="1502155"/>
                </a:lnTo>
                <a:lnTo>
                  <a:pt x="2472833" y="1343242"/>
                </a:lnTo>
                <a:lnTo>
                  <a:pt x="2632558" y="1343243"/>
                </a:lnTo>
                <a:cubicBezTo>
                  <a:pt x="2633824" y="1343243"/>
                  <a:pt x="2635083" y="1343204"/>
                  <a:pt x="2636292" y="1342489"/>
                </a:cubicBezTo>
                <a:lnTo>
                  <a:pt x="2679075" y="1502155"/>
                </a:lnTo>
                <a:lnTo>
                  <a:pt x="2805068" y="1502155"/>
                </a:lnTo>
                <a:lnTo>
                  <a:pt x="2624179" y="827062"/>
                </a:lnTo>
                <a:cubicBezTo>
                  <a:pt x="2617655" y="802716"/>
                  <a:pt x="2597255" y="785793"/>
                  <a:pt x="2573768" y="782523"/>
                </a:cubicBezTo>
                <a:cubicBezTo>
                  <a:pt x="2567504" y="781650"/>
                  <a:pt x="2561019" y="781749"/>
                  <a:pt x="2554663" y="783720"/>
                </a:cubicBezTo>
                <a:close/>
                <a:moveTo>
                  <a:pt x="2950357" y="752352"/>
                </a:moveTo>
                <a:lnTo>
                  <a:pt x="2950357" y="894396"/>
                </a:lnTo>
                <a:lnTo>
                  <a:pt x="2808313" y="894396"/>
                </a:lnTo>
                <a:lnTo>
                  <a:pt x="2808313" y="1053088"/>
                </a:lnTo>
                <a:lnTo>
                  <a:pt x="2950357" y="1053088"/>
                </a:lnTo>
                <a:lnTo>
                  <a:pt x="2950357" y="1195132"/>
                </a:lnTo>
                <a:lnTo>
                  <a:pt x="3109049" y="1195132"/>
                </a:lnTo>
                <a:lnTo>
                  <a:pt x="3109049" y="1053088"/>
                </a:lnTo>
                <a:lnTo>
                  <a:pt x="3251093" y="1053088"/>
                </a:lnTo>
                <a:lnTo>
                  <a:pt x="3251093" y="894396"/>
                </a:lnTo>
                <a:lnTo>
                  <a:pt x="3109049" y="894396"/>
                </a:lnTo>
                <a:lnTo>
                  <a:pt x="3109049" y="752352"/>
                </a:lnTo>
                <a:close/>
                <a:moveTo>
                  <a:pt x="2706685" y="459647"/>
                </a:moveTo>
                <a:cubicBezTo>
                  <a:pt x="3112882" y="459647"/>
                  <a:pt x="3442170" y="788935"/>
                  <a:pt x="3442170" y="1195132"/>
                </a:cubicBezTo>
                <a:cubicBezTo>
                  <a:pt x="3442170" y="1601329"/>
                  <a:pt x="3112882" y="1930617"/>
                  <a:pt x="2706685" y="1930617"/>
                </a:cubicBezTo>
                <a:cubicBezTo>
                  <a:pt x="2300488" y="1930617"/>
                  <a:pt x="1971200" y="1601329"/>
                  <a:pt x="1971200" y="1195132"/>
                </a:cubicBezTo>
                <a:cubicBezTo>
                  <a:pt x="1971200" y="788935"/>
                  <a:pt x="2300488" y="459647"/>
                  <a:pt x="2706685" y="459647"/>
                </a:cubicBezTo>
                <a:close/>
                <a:moveTo>
                  <a:pt x="998319" y="0"/>
                </a:moveTo>
                <a:lnTo>
                  <a:pt x="998319" y="3"/>
                </a:lnTo>
                <a:lnTo>
                  <a:pt x="998321" y="1"/>
                </a:lnTo>
                <a:lnTo>
                  <a:pt x="2969887" y="1"/>
                </a:lnTo>
                <a:cubicBezTo>
                  <a:pt x="3079497" y="1"/>
                  <a:pt x="3168353" y="88857"/>
                  <a:pt x="3168353" y="198467"/>
                </a:cubicBezTo>
                <a:lnTo>
                  <a:pt x="3168353" y="493185"/>
                </a:lnTo>
                <a:cubicBezTo>
                  <a:pt x="3085099" y="439990"/>
                  <a:pt x="2990228" y="404581"/>
                  <a:pt x="2888890" y="388838"/>
                </a:cubicBezTo>
                <a:cubicBezTo>
                  <a:pt x="2871295" y="319942"/>
                  <a:pt x="2808233" y="270221"/>
                  <a:pt x="2733559" y="270221"/>
                </a:cubicBezTo>
                <a:lnTo>
                  <a:pt x="998319" y="270221"/>
                </a:lnTo>
                <a:lnTo>
                  <a:pt x="998319" y="809230"/>
                </a:lnTo>
                <a:cubicBezTo>
                  <a:pt x="998319" y="918840"/>
                  <a:pt x="909463" y="1007696"/>
                  <a:pt x="799853" y="1007696"/>
                </a:cubicBezTo>
                <a:lnTo>
                  <a:pt x="270177" y="1007696"/>
                </a:lnTo>
                <a:lnTo>
                  <a:pt x="270177" y="3525603"/>
                </a:lnTo>
                <a:cubicBezTo>
                  <a:pt x="270177" y="3616519"/>
                  <a:pt x="343879" y="3690221"/>
                  <a:pt x="434795" y="3690221"/>
                </a:cubicBezTo>
                <a:lnTo>
                  <a:pt x="2733559" y="3690221"/>
                </a:lnTo>
                <a:cubicBezTo>
                  <a:pt x="2824475" y="3690221"/>
                  <a:pt x="2898177" y="3616519"/>
                  <a:pt x="2898177" y="3525603"/>
                </a:cubicBezTo>
                <a:lnTo>
                  <a:pt x="2898177" y="1987149"/>
                </a:lnTo>
                <a:cubicBezTo>
                  <a:pt x="2996024" y="1970642"/>
                  <a:pt x="3087696" y="1935870"/>
                  <a:pt x="3168353" y="1884219"/>
                </a:cubicBezTo>
                <a:lnTo>
                  <a:pt x="3168353" y="3761975"/>
                </a:lnTo>
                <a:cubicBezTo>
                  <a:pt x="3168353" y="3871585"/>
                  <a:pt x="3079497" y="3960441"/>
                  <a:pt x="2969887" y="3960441"/>
                </a:cubicBezTo>
                <a:lnTo>
                  <a:pt x="198467" y="3960441"/>
                </a:lnTo>
                <a:cubicBezTo>
                  <a:pt x="88857" y="3960441"/>
                  <a:pt x="1" y="3871585"/>
                  <a:pt x="1" y="3761975"/>
                </a:cubicBezTo>
                <a:lnTo>
                  <a:pt x="1" y="1007696"/>
                </a:lnTo>
                <a:lnTo>
                  <a:pt x="0" y="1007696"/>
                </a:lnTo>
                <a:lnTo>
                  <a:pt x="1" y="1007695"/>
                </a:lnTo>
                <a:lnTo>
                  <a:pt x="1" y="198467"/>
                </a:lnTo>
                <a:cubicBezTo>
                  <a:pt x="1" y="88857"/>
                  <a:pt x="88857" y="1"/>
                  <a:pt x="198467" y="1"/>
                </a:cubicBezTo>
                <a:lnTo>
                  <a:pt x="198468" y="1"/>
                </a:lnTo>
                <a:cubicBezTo>
                  <a:pt x="88858" y="1"/>
                  <a:pt x="2" y="88857"/>
                  <a:pt x="2" y="198467"/>
                </a:cubicBezTo>
                <a:lnTo>
                  <a:pt x="2" y="100769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Calibri" panose="020F0502020204030204" charset="0"/>
              <a:cs typeface="Calibri" panose="020F0502020204030204" charset="0"/>
            </a:endParaRPr>
          </a:p>
        </p:txBody>
      </p:sp>
      <p:sp>
        <p:nvSpPr>
          <p:cNvPr id="19" name="TextBox 5"/>
          <p:cNvSpPr txBox="1"/>
          <p:nvPr/>
        </p:nvSpPr>
        <p:spPr>
          <a:xfrm>
            <a:off x="235374" y="3628814"/>
            <a:ext cx="3909060" cy="2534476"/>
          </a:xfrm>
          <a:prstGeom prst="rect">
            <a:avLst/>
          </a:prstGeom>
          <a:noFill/>
        </p:spPr>
        <p:txBody>
          <a:bodyPr wrap="square" rtlCol="0">
            <a:spAutoFit/>
          </a:bodyPr>
          <a:lstStyle/>
          <a:p>
            <a:pPr algn="l"/>
            <a:r>
              <a:rPr sz="2267" dirty="0">
                <a:solidFill>
                  <a:srgbClr val="002060"/>
                </a:solidFill>
                <a:latin typeface="Calibri" panose="020F0502020204030204" charset="0"/>
                <a:cs typeface="Calibri" panose="020F0502020204030204" charset="0"/>
              </a:rPr>
              <a:t>Global water </a:t>
            </a:r>
          </a:p>
          <a:p>
            <a:pPr algn="l"/>
            <a:r>
              <a:rPr sz="2267" dirty="0">
                <a:solidFill>
                  <a:srgbClr val="002060"/>
                </a:solidFill>
                <a:latin typeface="Calibri" panose="020F0502020204030204" charset="0"/>
                <a:cs typeface="Calibri" panose="020F0502020204030204" charset="0"/>
              </a:rPr>
              <a:t>requirements are </a:t>
            </a:r>
          </a:p>
          <a:p>
            <a:pPr algn="l"/>
            <a:r>
              <a:rPr sz="2267" dirty="0">
                <a:solidFill>
                  <a:srgbClr val="002060"/>
                </a:solidFill>
                <a:latin typeface="Calibri" panose="020F0502020204030204" charset="0"/>
                <a:cs typeface="Calibri" panose="020F0502020204030204" charset="0"/>
              </a:rPr>
              <a:t>projected to be pushed </a:t>
            </a:r>
          </a:p>
          <a:p>
            <a:pPr algn="l"/>
            <a:r>
              <a:rPr sz="2267" b="1" dirty="0">
                <a:solidFill>
                  <a:schemeClr val="accent3">
                    <a:lumMod val="75000"/>
                  </a:schemeClr>
                </a:solidFill>
                <a:latin typeface="Calibri" panose="020F0502020204030204" charset="0"/>
                <a:cs typeface="Calibri" panose="020F0502020204030204" charset="0"/>
              </a:rPr>
              <a:t>beyond sustainable </a:t>
            </a:r>
          </a:p>
          <a:p>
            <a:pPr algn="l"/>
            <a:r>
              <a:rPr sz="2267" b="1" dirty="0">
                <a:solidFill>
                  <a:schemeClr val="accent3">
                    <a:lumMod val="75000"/>
                  </a:schemeClr>
                </a:solidFill>
                <a:latin typeface="Calibri" panose="020F0502020204030204" charset="0"/>
                <a:cs typeface="Calibri" panose="020F0502020204030204" charset="0"/>
              </a:rPr>
              <a:t>water supplies by </a:t>
            </a:r>
          </a:p>
          <a:p>
            <a:pPr algn="l"/>
            <a:r>
              <a:rPr sz="2267" b="1" dirty="0">
                <a:solidFill>
                  <a:schemeClr val="accent3">
                    <a:lumMod val="75000"/>
                  </a:schemeClr>
                </a:solidFill>
                <a:latin typeface="Calibri" panose="020F0502020204030204" charset="0"/>
                <a:cs typeface="Calibri" panose="020F0502020204030204" charset="0"/>
              </a:rPr>
              <a:t>40%</a:t>
            </a:r>
          </a:p>
          <a:p>
            <a:pPr algn="l"/>
            <a:r>
              <a:rPr sz="2267" dirty="0">
                <a:solidFill>
                  <a:srgbClr val="002060"/>
                </a:solidFill>
                <a:latin typeface="Calibri" panose="020F0502020204030204" charset="0"/>
                <a:cs typeface="Calibri" panose="020F0502020204030204" charset="0"/>
              </a:rPr>
              <a:t>by 203</a:t>
            </a:r>
            <a:r>
              <a:rPr lang="en-US" sz="2267" dirty="0">
                <a:solidFill>
                  <a:srgbClr val="002060"/>
                </a:solidFill>
                <a:latin typeface="Calibri" panose="020F0502020204030204" charset="0"/>
                <a:cs typeface="Calibri" panose="020F0502020204030204" charset="0"/>
              </a:rPr>
              <a:t>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404813"/>
            <a:ext cx="11572875" cy="723900"/>
          </a:xfrm>
          <a:prstGeom prst="rect">
            <a:avLst/>
          </a:prstGeom>
        </p:spPr>
        <p:txBody>
          <a:bodyPr>
            <a:normAutofit fontScale="92500" lnSpcReduction="10000"/>
          </a:bodyPr>
          <a:lstStyle/>
          <a:p>
            <a:r>
              <a:rPr lang="en-US" sz="4400" dirty="0">
                <a:latin typeface="Calibri" panose="020F0502020204030204" charset="0"/>
                <a:cs typeface="Calibri" panose="020F0502020204030204" charset="0"/>
              </a:rPr>
              <a:t>Integrated Water Network Management</a:t>
            </a:r>
          </a:p>
        </p:txBody>
      </p:sp>
      <p:sp>
        <p:nvSpPr>
          <p:cNvPr id="3" name="TextBox 2"/>
          <p:cNvSpPr txBox="1"/>
          <p:nvPr/>
        </p:nvSpPr>
        <p:spPr>
          <a:xfrm>
            <a:off x="1419497" y="5954861"/>
            <a:ext cx="5084668" cy="400110"/>
          </a:xfrm>
          <a:prstGeom prst="rect">
            <a:avLst/>
          </a:prstGeom>
          <a:noFill/>
        </p:spPr>
        <p:txBody>
          <a:bodyPr wrap="square" rtlCol="0">
            <a:spAutoFit/>
          </a:bodyPr>
          <a:lstStyle/>
          <a:p>
            <a:pPr algn="ctr"/>
            <a:r>
              <a:rPr lang="en-US" altLang="ko-KR" sz="2000" b="1" dirty="0">
                <a:solidFill>
                  <a:srgbClr val="00B050"/>
                </a:solidFill>
                <a:latin typeface="Calibri" panose="020F0502020204030204" charset="0"/>
                <a:cs typeface="Calibri" panose="020F0502020204030204" charset="0"/>
              </a:rPr>
              <a:t>Lots of data sources in silos = Chaos</a:t>
            </a:r>
          </a:p>
        </p:txBody>
      </p:sp>
      <p:sp>
        <p:nvSpPr>
          <p:cNvPr id="4" name="TextBox 3"/>
          <p:cNvSpPr txBox="1"/>
          <p:nvPr/>
        </p:nvSpPr>
        <p:spPr>
          <a:xfrm>
            <a:off x="7432083" y="1871223"/>
            <a:ext cx="3967693" cy="1159035"/>
          </a:xfrm>
          <a:prstGeom prst="rect">
            <a:avLst/>
          </a:prstGeom>
          <a:noFill/>
        </p:spPr>
        <p:txBody>
          <a:bodyPr wrap="square" rtlCol="0">
            <a:spAutoFit/>
          </a:bodyPr>
          <a:lstStyle/>
          <a:p>
            <a:r>
              <a:rPr lang="en-US" altLang="ko-KR" sz="1733" dirty="0">
                <a:solidFill>
                  <a:schemeClr val="tx1">
                    <a:lumMod val="75000"/>
                    <a:lumOff val="25000"/>
                  </a:schemeClr>
                </a:solidFill>
              </a:rPr>
              <a:t>“A fully integrated set of data-driven components and solutions, which allow water utilities to optimise all  aspects of their water distribution system”</a:t>
            </a:r>
            <a:r>
              <a:rPr lang="en-US" altLang="ko-KR" sz="1200" dirty="0">
                <a:solidFill>
                  <a:schemeClr val="tx1">
                    <a:lumMod val="75000"/>
                    <a:lumOff val="25000"/>
                  </a:schemeClr>
                </a:solidFill>
              </a:rPr>
              <a:t> </a:t>
            </a:r>
            <a:endParaRPr lang="ko-KR" altLang="en-US" sz="1200" dirty="0">
              <a:solidFill>
                <a:schemeClr val="tx1">
                  <a:lumMod val="75000"/>
                  <a:lumOff val="25000"/>
                </a:schemeClr>
              </a:solidFill>
            </a:endParaRPr>
          </a:p>
        </p:txBody>
      </p:sp>
      <p:sp>
        <p:nvSpPr>
          <p:cNvPr id="5" name="TextBox 4"/>
          <p:cNvSpPr txBox="1"/>
          <p:nvPr/>
        </p:nvSpPr>
        <p:spPr>
          <a:xfrm>
            <a:off x="7012136" y="3140074"/>
            <a:ext cx="3967693" cy="359009"/>
          </a:xfrm>
          <a:prstGeom prst="rect">
            <a:avLst/>
          </a:prstGeom>
          <a:noFill/>
        </p:spPr>
        <p:txBody>
          <a:bodyPr wrap="square" rtlCol="0">
            <a:spAutoFit/>
          </a:bodyPr>
          <a:lstStyle/>
          <a:p>
            <a:r>
              <a:rPr lang="en-US" altLang="ko-KR" sz="1733" b="1" dirty="0">
                <a:solidFill>
                  <a:schemeClr val="tx1">
                    <a:lumMod val="75000"/>
                    <a:lumOff val="25000"/>
                  </a:schemeClr>
                </a:solidFill>
                <a:latin typeface="Calibri" panose="020F0502020204030204" charset="0"/>
                <a:cs typeface="Calibri" panose="020F0502020204030204" charset="0"/>
              </a:rPr>
              <a:t>The goal</a:t>
            </a:r>
          </a:p>
        </p:txBody>
      </p:sp>
      <p:sp>
        <p:nvSpPr>
          <p:cNvPr id="6" name="TextBox 5"/>
          <p:cNvSpPr txBox="1"/>
          <p:nvPr/>
        </p:nvSpPr>
        <p:spPr>
          <a:xfrm>
            <a:off x="7357534" y="3532454"/>
            <a:ext cx="4530513" cy="2800767"/>
          </a:xfrm>
          <a:prstGeom prst="rect">
            <a:avLst/>
          </a:prstGeom>
          <a:noFill/>
        </p:spPr>
        <p:txBody>
          <a:bodyPr wrap="square" rtlCol="0">
            <a:spAutoFit/>
          </a:bodyPr>
          <a:lstStyle/>
          <a:p>
            <a:pPr marL="304792" indent="-304792">
              <a:buFont typeface="+mj-lt"/>
              <a:buAutoNum type="romanLcPeriod"/>
            </a:pPr>
            <a:r>
              <a:rPr lang="en-US" altLang="ko-KR" sz="1600" dirty="0">
                <a:solidFill>
                  <a:schemeClr val="tx1">
                    <a:lumMod val="75000"/>
                    <a:lumOff val="25000"/>
                  </a:schemeClr>
                </a:solidFill>
              </a:rPr>
              <a:t>A leak is born</a:t>
            </a:r>
          </a:p>
          <a:p>
            <a:pPr marL="304792" indent="-304792">
              <a:buFont typeface="+mj-lt"/>
              <a:buAutoNum type="romanLcPeriod"/>
            </a:pPr>
            <a:r>
              <a:rPr lang="en-US" altLang="ko-KR" sz="1600" dirty="0">
                <a:solidFill>
                  <a:schemeClr val="tx1">
                    <a:lumMod val="75000"/>
                    <a:lumOff val="25000"/>
                  </a:schemeClr>
                </a:solidFill>
              </a:rPr>
              <a:t>A smart water solution detects, measures and locates it</a:t>
            </a:r>
          </a:p>
          <a:p>
            <a:pPr marL="304792" indent="-304792">
              <a:buFont typeface="+mj-lt"/>
              <a:buAutoNum type="romanLcPeriod"/>
            </a:pPr>
            <a:r>
              <a:rPr lang="en-US" altLang="ko-KR" sz="1600" dirty="0">
                <a:solidFill>
                  <a:schemeClr val="tx1">
                    <a:lumMod val="75000"/>
                    <a:lumOff val="25000"/>
                  </a:schemeClr>
                </a:solidFill>
              </a:rPr>
              <a:t>A job is automatically raised, prioritised and scheduled</a:t>
            </a:r>
          </a:p>
          <a:p>
            <a:pPr marL="304792" indent="-304792">
              <a:buFont typeface="+mj-lt"/>
              <a:buAutoNum type="romanLcPeriod"/>
            </a:pPr>
            <a:r>
              <a:rPr lang="en-US" altLang="ko-KR" sz="1600" dirty="0">
                <a:solidFill>
                  <a:schemeClr val="tx1">
                    <a:lumMod val="75000"/>
                    <a:lumOff val="25000"/>
                  </a:schemeClr>
                </a:solidFill>
              </a:rPr>
              <a:t>Automated street works approval!</a:t>
            </a:r>
          </a:p>
          <a:p>
            <a:pPr marL="304792" indent="-304792">
              <a:buFont typeface="+mj-lt"/>
              <a:buAutoNum type="romanLcPeriod"/>
            </a:pPr>
            <a:r>
              <a:rPr lang="en-US" altLang="ko-KR" sz="1600" dirty="0">
                <a:solidFill>
                  <a:schemeClr val="tx1">
                    <a:lumMod val="75000"/>
                    <a:lumOff val="25000"/>
                  </a:schemeClr>
                </a:solidFill>
              </a:rPr>
              <a:t>The repair team arrives with correct schematic and equipment</a:t>
            </a:r>
          </a:p>
          <a:p>
            <a:pPr marL="304792" indent="-304792">
              <a:buFont typeface="+mj-lt"/>
              <a:buAutoNum type="romanLcPeriod"/>
            </a:pPr>
            <a:r>
              <a:rPr lang="en-US" altLang="ko-KR" sz="1600" dirty="0">
                <a:solidFill>
                  <a:schemeClr val="tx1">
                    <a:lumMod val="75000"/>
                    <a:lumOff val="25000"/>
                  </a:schemeClr>
                </a:solidFill>
              </a:rPr>
              <a:t>The leak is repaired</a:t>
            </a:r>
          </a:p>
          <a:p>
            <a:pPr marL="304792" indent="-304792">
              <a:buFont typeface="+mj-lt"/>
              <a:buAutoNum type="romanLcPeriod"/>
            </a:pPr>
            <a:r>
              <a:rPr lang="en-US" altLang="ko-KR" sz="1600" dirty="0">
                <a:solidFill>
                  <a:schemeClr val="tx1">
                    <a:lumMod val="75000"/>
                    <a:lumOff val="25000"/>
                  </a:schemeClr>
                </a:solidFill>
              </a:rPr>
              <a:t>Smart technology confirms that everything is back to normal</a:t>
            </a:r>
          </a:p>
        </p:txBody>
      </p:sp>
      <p:grpSp>
        <p:nvGrpSpPr>
          <p:cNvPr id="7" name="그룹 2"/>
          <p:cNvGrpSpPr/>
          <p:nvPr/>
        </p:nvGrpSpPr>
        <p:grpSpPr>
          <a:xfrm>
            <a:off x="692574" y="1354667"/>
            <a:ext cx="6036733" cy="4650740"/>
            <a:chOff x="1807055" y="1812578"/>
            <a:chExt cx="5782236" cy="4432032"/>
          </a:xfrm>
        </p:grpSpPr>
        <p:cxnSp>
          <p:nvCxnSpPr>
            <p:cNvPr id="8" name="Straight Connector 7"/>
            <p:cNvCxnSpPr>
              <a:endCxn id="17" idx="1"/>
            </p:cNvCxnSpPr>
            <p:nvPr/>
          </p:nvCxnSpPr>
          <p:spPr>
            <a:xfrm>
              <a:off x="4986400" y="3791306"/>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8" idx="7"/>
            </p:cNvCxnSpPr>
            <p:nvPr/>
          </p:nvCxnSpPr>
          <p:spPr>
            <a:xfrm flipH="1">
              <a:off x="4124798" y="3842953"/>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9" idx="6"/>
            </p:cNvCxnSpPr>
            <p:nvPr/>
          </p:nvCxnSpPr>
          <p:spPr>
            <a:xfrm flipH="1">
              <a:off x="3134007" y="3808806"/>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20"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6" idx="4"/>
            </p:cNvCxnSpPr>
            <p:nvPr/>
          </p:nvCxnSpPr>
          <p:spPr>
            <a:xfrm flipV="1">
              <a:off x="5035383" y="2556054"/>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5" idx="3"/>
            </p:cNvCxnSpPr>
            <p:nvPr/>
          </p:nvCxnSpPr>
          <p:spPr>
            <a:xfrm flipV="1">
              <a:off x="4999534" y="312265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80360" y="3115656"/>
              <a:ext cx="1512168" cy="1512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14"/>
            <p:cNvSpPr/>
            <p:nvPr/>
          </p:nvSpPr>
          <p:spPr>
            <a:xfrm>
              <a:off x="6539892" y="2282165"/>
              <a:ext cx="1049399" cy="9851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Water loss</a:t>
              </a:r>
            </a:p>
          </p:txBody>
        </p:sp>
        <p:sp>
          <p:nvSpPr>
            <p:cNvPr id="16" name="Oval 15"/>
            <p:cNvSpPr/>
            <p:nvPr/>
          </p:nvSpPr>
          <p:spPr>
            <a:xfrm>
              <a:off x="4793868" y="1812578"/>
              <a:ext cx="790699" cy="7431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GIS</a:t>
              </a:r>
            </a:p>
          </p:txBody>
        </p:sp>
        <p:sp>
          <p:nvSpPr>
            <p:cNvPr id="17" name="Oval 16"/>
            <p:cNvSpPr/>
            <p:nvPr/>
          </p:nvSpPr>
          <p:spPr>
            <a:xfrm>
              <a:off x="5952193" y="4457297"/>
              <a:ext cx="1450340" cy="13800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dirty="0"/>
                <a:t>Customer service</a:t>
              </a:r>
            </a:p>
          </p:txBody>
        </p:sp>
        <p:sp>
          <p:nvSpPr>
            <p:cNvPr id="18" name="Oval 17"/>
            <p:cNvSpPr/>
            <p:nvPr/>
          </p:nvSpPr>
          <p:spPr>
            <a:xfrm>
              <a:off x="3015953" y="5097377"/>
              <a:ext cx="1298787" cy="11472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Water quality</a:t>
              </a:r>
            </a:p>
          </p:txBody>
        </p:sp>
        <p:sp>
          <p:nvSpPr>
            <p:cNvPr id="19" name="Oval 18"/>
            <p:cNvSpPr/>
            <p:nvPr/>
          </p:nvSpPr>
          <p:spPr>
            <a:xfrm>
              <a:off x="1807055" y="3272978"/>
              <a:ext cx="1326752" cy="13151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Work order mangnt</a:t>
              </a:r>
            </a:p>
          </p:txBody>
        </p:sp>
        <p:sp>
          <p:nvSpPr>
            <p:cNvPr id="20" name="Oval 19"/>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ERP</a:t>
              </a:r>
            </a:p>
          </p:txBody>
        </p:sp>
        <p:sp>
          <p:nvSpPr>
            <p:cNvPr id="22" name="Oval 21"/>
            <p:cNvSpPr/>
            <p:nvPr/>
          </p:nvSpPr>
          <p:spPr>
            <a:xfrm>
              <a:off x="4613613" y="4878090"/>
              <a:ext cx="1028700" cy="966047"/>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Billing</a:t>
              </a:r>
            </a:p>
          </p:txBody>
        </p:sp>
        <p:sp>
          <p:nvSpPr>
            <p:cNvPr id="23" name="Oval 22"/>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p:cNvSpPr/>
            <p:nvPr/>
          </p:nvSpPr>
          <p:spPr>
            <a:xfrm>
              <a:off x="6881972" y="3442284"/>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p:cNvSpPr/>
            <p:nvPr/>
          </p:nvSpPr>
          <p:spPr>
            <a:xfrm>
              <a:off x="1819220" y="2132898"/>
              <a:ext cx="1116710" cy="1035997"/>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Asset Mangnt</a:t>
              </a:r>
            </a:p>
          </p:txBody>
        </p:sp>
        <p:sp>
          <p:nvSpPr>
            <p:cNvPr id="27" name="Oval 26"/>
            <p:cNvSpPr/>
            <p:nvPr/>
          </p:nvSpPr>
          <p:spPr>
            <a:xfrm>
              <a:off x="5747572" y="3444837"/>
              <a:ext cx="1060752" cy="1025507"/>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a:t>Control room</a:t>
              </a:r>
            </a:p>
          </p:txBody>
        </p:sp>
        <p:sp>
          <p:nvSpPr>
            <p:cNvPr id="28" name="Oval 27"/>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40"/>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0"/>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6"/>
            <p:cNvSpPr/>
            <p:nvPr/>
          </p:nvSpPr>
          <p:spPr>
            <a:xfrm>
              <a:off x="5642450" y="5683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2" name="TextBox 4"/>
          <p:cNvSpPr txBox="1"/>
          <p:nvPr/>
        </p:nvSpPr>
        <p:spPr>
          <a:xfrm>
            <a:off x="7012136" y="1434727"/>
            <a:ext cx="3967693" cy="359009"/>
          </a:xfrm>
          <a:prstGeom prst="rect">
            <a:avLst/>
          </a:prstGeom>
          <a:noFill/>
        </p:spPr>
        <p:txBody>
          <a:bodyPr wrap="square" rtlCol="0">
            <a:spAutoFit/>
          </a:bodyPr>
          <a:lstStyle/>
          <a:p>
            <a:r>
              <a:rPr lang="en-US" altLang="ko-KR" sz="1733" b="1" dirty="0">
                <a:solidFill>
                  <a:schemeClr val="tx1">
                    <a:lumMod val="75000"/>
                    <a:lumOff val="25000"/>
                  </a:schemeClr>
                </a:solidFill>
                <a:latin typeface="Calibri" panose="020F0502020204030204" charset="0"/>
                <a:cs typeface="Calibri" panose="020F0502020204030204" charset="0"/>
              </a:rPr>
              <a:t>What it 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9783" y="-77735"/>
            <a:ext cx="6572250" cy="1325563"/>
          </a:xfrm>
        </p:spPr>
        <p:txBody>
          <a:bodyPr/>
          <a:lstStyle/>
          <a:p>
            <a:r>
              <a:rPr lang="en-US" sz="3333" dirty="0">
                <a:latin typeface="Calibri" panose="020F0502020204030204" charset="0"/>
                <a:cs typeface="Calibri" panose="020F0502020204030204" charset="0"/>
              </a:rPr>
              <a:t>What is “big data”? </a:t>
            </a:r>
          </a:p>
        </p:txBody>
      </p:sp>
      <p:sp>
        <p:nvSpPr>
          <p:cNvPr id="3" name="Content Placeholder 2"/>
          <p:cNvSpPr>
            <a:spLocks noGrp="1"/>
          </p:cNvSpPr>
          <p:nvPr>
            <p:ph idx="4294967295"/>
          </p:nvPr>
        </p:nvSpPr>
        <p:spPr>
          <a:xfrm>
            <a:off x="5519738" y="1495425"/>
            <a:ext cx="6672262" cy="5011738"/>
          </a:xfrm>
        </p:spPr>
        <p:txBody>
          <a:bodyPr>
            <a:normAutofit fontScale="92500"/>
          </a:bodyPr>
          <a:lstStyle/>
          <a:p>
            <a:r>
              <a:rPr lang="en-US" altLang="en-US" sz="2400" dirty="0">
                <a:latin typeface="Calibri" panose="020F0502020204030204" charset="0"/>
                <a:cs typeface="Calibri" panose="020F0502020204030204" charset="0"/>
              </a:rPr>
              <a:t>"Big Data are </a:t>
            </a:r>
            <a:r>
              <a:rPr lang="en-US" altLang="en-US" sz="2400" dirty="0">
                <a:solidFill>
                  <a:srgbClr val="C00000"/>
                </a:solidFill>
                <a:latin typeface="Calibri" panose="020F0502020204030204" charset="0"/>
                <a:cs typeface="Calibri" panose="020F0502020204030204" charset="0"/>
              </a:rPr>
              <a:t>high-volume</a:t>
            </a:r>
            <a:r>
              <a:rPr lang="en-US" altLang="en-US" sz="2400" dirty="0">
                <a:latin typeface="Calibri" panose="020F0502020204030204" charset="0"/>
                <a:cs typeface="Calibri" panose="020F0502020204030204" charset="0"/>
              </a:rPr>
              <a:t>, </a:t>
            </a:r>
            <a:r>
              <a:rPr lang="en-US" altLang="en-US" sz="2400" dirty="0">
                <a:solidFill>
                  <a:srgbClr val="C00000"/>
                </a:solidFill>
                <a:latin typeface="Calibri" panose="020F0502020204030204" charset="0"/>
                <a:cs typeface="Calibri" panose="020F0502020204030204" charset="0"/>
              </a:rPr>
              <a:t>high-velocity</a:t>
            </a:r>
            <a:r>
              <a:rPr lang="en-US" altLang="en-US" sz="2400" dirty="0">
                <a:latin typeface="Calibri" panose="020F0502020204030204" charset="0"/>
                <a:cs typeface="Calibri" panose="020F0502020204030204" charset="0"/>
              </a:rPr>
              <a:t>, and/or </a:t>
            </a:r>
            <a:r>
              <a:rPr lang="en-US" altLang="en-US" sz="2400" dirty="0">
                <a:solidFill>
                  <a:srgbClr val="C00000"/>
                </a:solidFill>
                <a:latin typeface="Calibri" panose="020F0502020204030204" charset="0"/>
                <a:cs typeface="Calibri" panose="020F0502020204030204" charset="0"/>
              </a:rPr>
              <a:t>high-variety</a:t>
            </a:r>
            <a:r>
              <a:rPr lang="en-US" altLang="en-US" sz="2400" dirty="0">
                <a:latin typeface="Calibri" panose="020F0502020204030204" charset="0"/>
                <a:cs typeface="Calibri" panose="020F0502020204030204" charset="0"/>
              </a:rPr>
              <a:t> information assets that require new forms of processing to enable enhanced decision making, insight discovery and process optimization”  </a:t>
            </a:r>
            <a:r>
              <a:rPr lang="en-US" altLang="en-US" sz="2400" dirty="0">
                <a:solidFill>
                  <a:schemeClr val="bg1">
                    <a:lumMod val="50000"/>
                  </a:schemeClr>
                </a:solidFill>
                <a:latin typeface="Calibri" panose="020F0502020204030204" charset="0"/>
                <a:cs typeface="Calibri" panose="020F0502020204030204" charset="0"/>
              </a:rPr>
              <a:t>(Gartner 2012)</a:t>
            </a:r>
            <a:endParaRPr lang="en-US" altLang="en-US" sz="2400" dirty="0">
              <a:latin typeface="Calibri" panose="020F0502020204030204" charset="0"/>
              <a:cs typeface="Calibri" panose="020F0502020204030204" charset="0"/>
            </a:endParaRPr>
          </a:p>
          <a:p>
            <a:endParaRPr lang="en-US" altLang="en-US" sz="2400" dirty="0">
              <a:latin typeface="Calibri" panose="020F0502020204030204" charset="0"/>
              <a:cs typeface="Calibri" panose="020F0502020204030204" charset="0"/>
            </a:endParaRPr>
          </a:p>
          <a:p>
            <a:r>
              <a:rPr lang="en-US" altLang="en-US" sz="2400" dirty="0">
                <a:latin typeface="Calibri" panose="020F0502020204030204" charset="0"/>
                <a:cs typeface="Calibri" panose="020F0502020204030204" charset="0"/>
              </a:rPr>
              <a:t>Complicated (intelligent) analysis of data may make a small data “appear” to be “big”.</a:t>
            </a:r>
          </a:p>
          <a:p>
            <a:endParaRPr lang="en-US" altLang="en-US" sz="2400" dirty="0">
              <a:latin typeface="Calibri" panose="020F0502020204030204" charset="0"/>
              <a:cs typeface="Calibri" panose="020F0502020204030204" charset="0"/>
            </a:endParaRPr>
          </a:p>
          <a:p>
            <a:r>
              <a:rPr lang="en-US" altLang="en-US" sz="2400" dirty="0">
                <a:latin typeface="Calibri" panose="020F0502020204030204" charset="0"/>
                <a:cs typeface="Calibri" panose="020F0502020204030204" charset="0"/>
              </a:rPr>
              <a:t>Bottom line: Any data that exceeds our current capability of processing can be regarded as “big” (as many other things in life, “big” is relative and subjective).</a:t>
            </a:r>
          </a:p>
          <a:p>
            <a:endParaRPr lang="en-US" altLang="en-US" sz="2400" dirty="0">
              <a:latin typeface="Calibri" panose="020F0502020204030204" charset="0"/>
              <a:cs typeface="Calibri" panose="020F0502020204030204" charset="0"/>
            </a:endParaRPr>
          </a:p>
          <a:p>
            <a:endParaRPr lang="en-US" sz="2400" dirty="0">
              <a:latin typeface="Calibri" panose="020F0502020204030204" charset="0"/>
              <a:cs typeface="Calibri" panose="020F0502020204030204" charset="0"/>
            </a:endParaRPr>
          </a:p>
        </p:txBody>
      </p:sp>
      <p:grpSp>
        <p:nvGrpSpPr>
          <p:cNvPr id="18" name="Group 17"/>
          <p:cNvGrpSpPr/>
          <p:nvPr/>
        </p:nvGrpSpPr>
        <p:grpSpPr>
          <a:xfrm>
            <a:off x="866140" y="3866727"/>
            <a:ext cx="2585720" cy="2591647"/>
            <a:chOff x="4125210" y="1802423"/>
            <a:chExt cx="3954428" cy="4571999"/>
          </a:xfrm>
        </p:grpSpPr>
        <p:grpSp>
          <p:nvGrpSpPr>
            <p:cNvPr id="16" name="Group 15"/>
            <p:cNvGrpSpPr/>
            <p:nvPr/>
          </p:nvGrpSpPr>
          <p:grpSpPr>
            <a:xfrm>
              <a:off x="4125210" y="3947746"/>
              <a:ext cx="3954428" cy="2426676"/>
              <a:chOff x="4125210" y="3947746"/>
              <a:chExt cx="3954428" cy="2426676"/>
            </a:xfrm>
            <a:solidFill>
              <a:schemeClr val="accent4"/>
            </a:solidFill>
          </p:grpSpPr>
          <p:sp>
            <p:nvSpPr>
              <p:cNvPr id="10" name="Rectangle 9"/>
              <p:cNvSpPr/>
              <p:nvPr/>
            </p:nvSpPr>
            <p:spPr>
              <a:xfrm>
                <a:off x="5803486" y="3947746"/>
                <a:ext cx="597877" cy="1156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4125210" y="4897315"/>
                <a:ext cx="3954428" cy="14771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7" name="Freeform: Shape 16"/>
            <p:cNvSpPr/>
            <p:nvPr/>
          </p:nvSpPr>
          <p:spPr>
            <a:xfrm>
              <a:off x="4580792" y="1802423"/>
              <a:ext cx="3047335" cy="2778367"/>
            </a:xfrm>
            <a:custGeom>
              <a:avLst/>
              <a:gdLst>
                <a:gd name="connsiteX0" fmla="*/ 2686434 w 3047335"/>
                <a:gd name="connsiteY0" fmla="*/ 649222 h 2778367"/>
                <a:gd name="connsiteX1" fmla="*/ 2480724 w 3047335"/>
                <a:gd name="connsiteY1" fmla="*/ 868916 h 2778367"/>
                <a:gd name="connsiteX2" fmla="*/ 2831980 w 3047335"/>
                <a:gd name="connsiteY2" fmla="*/ 868916 h 2778367"/>
                <a:gd name="connsiteX3" fmla="*/ 2831980 w 3047335"/>
                <a:gd name="connsiteY3" fmla="*/ 866747 h 2778367"/>
                <a:gd name="connsiteX4" fmla="*/ 2939658 w 3047335"/>
                <a:gd name="connsiteY4" fmla="*/ 759069 h 2778367"/>
                <a:gd name="connsiteX5" fmla="*/ 2831980 w 3047335"/>
                <a:gd name="connsiteY5" fmla="*/ 651391 h 2778367"/>
                <a:gd name="connsiteX6" fmla="*/ 2831980 w 3047335"/>
                <a:gd name="connsiteY6" fmla="*/ 649222 h 2778367"/>
                <a:gd name="connsiteX7" fmla="*/ 32816 w 3047335"/>
                <a:gd name="connsiteY7" fmla="*/ 0 h 2778367"/>
                <a:gd name="connsiteX8" fmla="*/ 2993848 w 3047335"/>
                <a:gd name="connsiteY8" fmla="*/ 0 h 2778367"/>
                <a:gd name="connsiteX9" fmla="*/ 3026664 w 3047335"/>
                <a:gd name="connsiteY9" fmla="*/ 32816 h 2778367"/>
                <a:gd name="connsiteX10" fmla="*/ 3026664 w 3047335"/>
                <a:gd name="connsiteY10" fmla="*/ 285864 h 2778367"/>
                <a:gd name="connsiteX11" fmla="*/ 3026664 w 3047335"/>
                <a:gd name="connsiteY11" fmla="*/ 290147 h 2778367"/>
                <a:gd name="connsiteX12" fmla="*/ 3022654 w 3047335"/>
                <a:gd name="connsiteY12" fmla="*/ 290147 h 2778367"/>
                <a:gd name="connsiteX13" fmla="*/ 2785226 w 3047335"/>
                <a:gd name="connsiteY13" fmla="*/ 543714 h 2778367"/>
                <a:gd name="connsiteX14" fmla="*/ 2831980 w 3047335"/>
                <a:gd name="connsiteY14" fmla="*/ 543714 h 2778367"/>
                <a:gd name="connsiteX15" fmla="*/ 2834863 w 3047335"/>
                <a:gd name="connsiteY15" fmla="*/ 543714 h 2778367"/>
                <a:gd name="connsiteX16" fmla="*/ 2834863 w 3047335"/>
                <a:gd name="connsiteY16" fmla="*/ 544005 h 2778367"/>
                <a:gd name="connsiteX17" fmla="*/ 2875382 w 3047335"/>
                <a:gd name="connsiteY17" fmla="*/ 548089 h 2778367"/>
                <a:gd name="connsiteX18" fmla="*/ 3047335 w 3047335"/>
                <a:gd name="connsiteY18" fmla="*/ 759069 h 2778367"/>
                <a:gd name="connsiteX19" fmla="*/ 2875382 w 3047335"/>
                <a:gd name="connsiteY19" fmla="*/ 970049 h 2778367"/>
                <a:gd name="connsiteX20" fmla="*/ 2834863 w 3047335"/>
                <a:gd name="connsiteY20" fmla="*/ 974134 h 2778367"/>
                <a:gd name="connsiteX21" fmla="*/ 2834863 w 3047335"/>
                <a:gd name="connsiteY21" fmla="*/ 974424 h 2778367"/>
                <a:gd name="connsiteX22" fmla="*/ 2831980 w 3047335"/>
                <a:gd name="connsiteY22" fmla="*/ 974424 h 2778367"/>
                <a:gd name="connsiteX23" fmla="*/ 2381931 w 3047335"/>
                <a:gd name="connsiteY23" fmla="*/ 974424 h 2778367"/>
                <a:gd name="connsiteX24" fmla="*/ 1891751 w 3047335"/>
                <a:gd name="connsiteY24" fmla="*/ 1497925 h 2778367"/>
                <a:gd name="connsiteX25" fmla="*/ 1891751 w 3047335"/>
                <a:gd name="connsiteY25" fmla="*/ 2250406 h 2778367"/>
                <a:gd name="connsiteX26" fmla="*/ 1142998 w 3047335"/>
                <a:gd name="connsiteY26" fmla="*/ 2778367 h 2778367"/>
                <a:gd name="connsiteX27" fmla="*/ 1142998 w 3047335"/>
                <a:gd name="connsiteY27" fmla="*/ 1506560 h 2778367"/>
                <a:gd name="connsiteX28" fmla="*/ 4010 w 3047335"/>
                <a:gd name="connsiteY28" fmla="*/ 290147 h 2778367"/>
                <a:gd name="connsiteX29" fmla="*/ 0 w 3047335"/>
                <a:gd name="connsiteY29" fmla="*/ 290147 h 2778367"/>
                <a:gd name="connsiteX30" fmla="*/ 0 w 3047335"/>
                <a:gd name="connsiteY30" fmla="*/ 285864 h 2778367"/>
                <a:gd name="connsiteX31" fmla="*/ 0 w 3047335"/>
                <a:gd name="connsiteY31" fmla="*/ 32816 h 2778367"/>
                <a:gd name="connsiteX32" fmla="*/ 32816 w 3047335"/>
                <a:gd name="connsiteY32" fmla="*/ 0 h 27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47335" h="2778367">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Rectangle 5"/>
            <p:cNvSpPr/>
            <p:nvPr/>
          </p:nvSpPr>
          <p:spPr>
            <a:xfrm>
              <a:off x="4580792" y="1987062"/>
              <a:ext cx="3026664" cy="1055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extBox 18"/>
          <p:cNvSpPr txBox="1"/>
          <p:nvPr/>
        </p:nvSpPr>
        <p:spPr>
          <a:xfrm>
            <a:off x="719667" y="585047"/>
            <a:ext cx="2736427" cy="2965555"/>
          </a:xfrm>
          <a:prstGeom prst="rect">
            <a:avLst/>
          </a:prstGeom>
          <a:noFill/>
        </p:spPr>
        <p:txBody>
          <a:bodyPr wrap="square" rtlCol="0">
            <a:spAutoFit/>
          </a:bodyPr>
          <a:lstStyle/>
          <a:p>
            <a:pPr algn="dist"/>
            <a:r>
              <a:rPr lang="en-US" altLang="ko-KR" sz="1867" dirty="0">
                <a:solidFill>
                  <a:schemeClr val="accent2"/>
                </a:solidFill>
                <a:cs typeface="Arial" panose="020B0604020202020204" pitchFamily="34" charset="0"/>
              </a:rPr>
              <a:t>10101000101010001011010110110110100010101110001010100010100010111010110001001101001101001000010101001111011101101101101010100001110010101100101010011101010001010100010110101101101101001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574675"/>
            <a:ext cx="11572875" cy="723900"/>
          </a:xfrm>
          <a:prstGeom prst="rect">
            <a:avLst/>
          </a:prstGeom>
        </p:spPr>
        <p:txBody>
          <a:bodyPr/>
          <a:lstStyle/>
          <a:p>
            <a:r>
              <a:rPr lang="en-US" sz="3333" dirty="0"/>
              <a:t>Big-data prediction algorithms</a:t>
            </a:r>
          </a:p>
        </p:txBody>
      </p:sp>
      <p:grpSp>
        <p:nvGrpSpPr>
          <p:cNvPr id="3" name="Group 2"/>
          <p:cNvGrpSpPr/>
          <p:nvPr/>
        </p:nvGrpSpPr>
        <p:grpSpPr>
          <a:xfrm>
            <a:off x="5453439" y="1776627"/>
            <a:ext cx="1289519" cy="4225084"/>
            <a:chOff x="3850310" y="1776627"/>
            <a:chExt cx="1289518" cy="4225084"/>
          </a:xfrm>
          <a:solidFill>
            <a:schemeClr val="bg1"/>
          </a:solidFill>
        </p:grpSpPr>
        <p:sp>
          <p:nvSpPr>
            <p:cNvPr id="4" name="Hexagon 3"/>
            <p:cNvSpPr/>
            <p:nvPr/>
          </p:nvSpPr>
          <p:spPr>
            <a:xfrm rot="5400000">
              <a:off x="4231727" y="4278982"/>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lumMod val="65000"/>
                    <a:lumOff val="35000"/>
                  </a:schemeClr>
                </a:solidFill>
              </a:endParaRPr>
            </a:p>
          </p:txBody>
        </p:sp>
        <p:sp>
          <p:nvSpPr>
            <p:cNvPr id="5" name="Hexagon 4"/>
            <p:cNvSpPr/>
            <p:nvPr/>
          </p:nvSpPr>
          <p:spPr>
            <a:xfrm rot="5400000">
              <a:off x="4231727" y="2649728"/>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sp>
          <p:nvSpPr>
            <p:cNvPr id="6" name="Hexagon 5"/>
            <p:cNvSpPr/>
            <p:nvPr/>
          </p:nvSpPr>
          <p:spPr>
            <a:xfrm rot="5400000">
              <a:off x="3783044" y="3473147"/>
              <a:ext cx="975367" cy="840835"/>
            </a:xfrm>
            <a:prstGeom prst="hexagon">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sp>
          <p:nvSpPr>
            <p:cNvPr id="7" name="Hexagon 6"/>
            <p:cNvSpPr/>
            <p:nvPr/>
          </p:nvSpPr>
          <p:spPr>
            <a:xfrm rot="5400000">
              <a:off x="3783044" y="1843893"/>
              <a:ext cx="975367" cy="840835"/>
            </a:xfrm>
            <a:prstGeom prst="hexagon">
              <a:avLst/>
            </a:prstGeom>
            <a:grp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sp>
          <p:nvSpPr>
            <p:cNvPr id="8" name="Hexagon 7"/>
            <p:cNvSpPr/>
            <p:nvPr/>
          </p:nvSpPr>
          <p:spPr>
            <a:xfrm rot="5400000">
              <a:off x="3783044" y="5093610"/>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endParaRPr>
            </a:p>
          </p:txBody>
        </p:sp>
      </p:grpSp>
      <p:sp>
        <p:nvSpPr>
          <p:cNvPr id="9" name="TextBox 8"/>
          <p:cNvSpPr txBox="1"/>
          <p:nvPr/>
        </p:nvSpPr>
        <p:spPr>
          <a:xfrm>
            <a:off x="853878" y="1919660"/>
            <a:ext cx="756972" cy="1323439"/>
          </a:xfrm>
          <a:prstGeom prst="rect">
            <a:avLst/>
          </a:prstGeom>
          <a:noFill/>
        </p:spPr>
        <p:txBody>
          <a:bodyPr wrap="square" rtlCol="0">
            <a:spAutoFit/>
          </a:bodyPr>
          <a:lstStyle/>
          <a:p>
            <a:pPr algn="ctr"/>
            <a:r>
              <a:rPr lang="en-US" altLang="ko-KR" sz="4000" b="1" dirty="0">
                <a:solidFill>
                  <a:schemeClr val="accent4"/>
                </a:solidFill>
                <a:cs typeface="Arial" panose="020B0604020202020204" pitchFamily="34" charset="0"/>
              </a:rPr>
              <a:t>01</a:t>
            </a:r>
            <a:endParaRPr lang="ko-KR" altLang="en-US" sz="4000" b="1" dirty="0">
              <a:solidFill>
                <a:schemeClr val="accent4"/>
              </a:solidFill>
              <a:cs typeface="Arial" panose="020B0604020202020204" pitchFamily="34" charset="0"/>
            </a:endParaRPr>
          </a:p>
        </p:txBody>
      </p:sp>
      <p:grpSp>
        <p:nvGrpSpPr>
          <p:cNvPr id="10" name="Group 9"/>
          <p:cNvGrpSpPr/>
          <p:nvPr/>
        </p:nvGrpSpPr>
        <p:grpSpPr>
          <a:xfrm>
            <a:off x="1668001" y="1811935"/>
            <a:ext cx="3644675" cy="615553"/>
            <a:chOff x="3017859" y="4283314"/>
            <a:chExt cx="1908852" cy="615553"/>
          </a:xfrm>
        </p:grpSpPr>
        <p:sp>
          <p:nvSpPr>
            <p:cNvPr id="11" name="TextBox 10"/>
            <p:cNvSpPr txBox="1"/>
            <p:nvPr/>
          </p:nvSpPr>
          <p:spPr>
            <a:xfrm>
              <a:off x="3021856" y="4560313"/>
              <a:ext cx="1904855"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anose="020B0604020202020204" pitchFamily="34" charset="0"/>
                </a:rPr>
                <a:t>Learn network behaviour patterns </a:t>
              </a:r>
            </a:p>
          </p:txBody>
        </p:sp>
        <p:sp>
          <p:nvSpPr>
            <p:cNvPr id="12" name="TextBox 11"/>
            <p:cNvSpPr txBox="1"/>
            <p:nvPr/>
          </p:nvSpPr>
          <p:spPr>
            <a:xfrm>
              <a:off x="3017859" y="4283314"/>
              <a:ext cx="1888661"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anose="020B0604020202020204" pitchFamily="34" charset="0"/>
                </a:rPr>
                <a:t>Prediction</a:t>
              </a:r>
            </a:p>
          </p:txBody>
        </p:sp>
      </p:grpSp>
      <p:sp>
        <p:nvSpPr>
          <p:cNvPr id="13" name="TextBox 12"/>
          <p:cNvSpPr txBox="1"/>
          <p:nvPr/>
        </p:nvSpPr>
        <p:spPr>
          <a:xfrm>
            <a:off x="853878" y="3559110"/>
            <a:ext cx="756972" cy="1323439"/>
          </a:xfrm>
          <a:prstGeom prst="rect">
            <a:avLst/>
          </a:prstGeom>
          <a:noFill/>
        </p:spPr>
        <p:txBody>
          <a:bodyPr wrap="square" rtlCol="0">
            <a:spAutoFit/>
          </a:bodyPr>
          <a:lstStyle/>
          <a:p>
            <a:pPr algn="ctr"/>
            <a:r>
              <a:rPr lang="en-US" altLang="ko-KR" sz="4000" b="1" dirty="0">
                <a:solidFill>
                  <a:schemeClr val="accent2"/>
                </a:solidFill>
                <a:cs typeface="Arial" panose="020B0604020202020204" pitchFamily="34" charset="0"/>
              </a:rPr>
              <a:t>03</a:t>
            </a:r>
            <a:endParaRPr lang="ko-KR" altLang="en-US" sz="4000" b="1" dirty="0">
              <a:solidFill>
                <a:schemeClr val="accent2"/>
              </a:solidFill>
              <a:cs typeface="Arial" panose="020B0604020202020204" pitchFamily="34" charset="0"/>
            </a:endParaRPr>
          </a:p>
        </p:txBody>
      </p:sp>
      <p:grpSp>
        <p:nvGrpSpPr>
          <p:cNvPr id="14" name="Group 13"/>
          <p:cNvGrpSpPr/>
          <p:nvPr/>
        </p:nvGrpSpPr>
        <p:grpSpPr>
          <a:xfrm>
            <a:off x="1668001" y="3451387"/>
            <a:ext cx="3644675" cy="861774"/>
            <a:chOff x="3017859" y="4283314"/>
            <a:chExt cx="1908852" cy="861774"/>
          </a:xfrm>
        </p:grpSpPr>
        <p:sp>
          <p:nvSpPr>
            <p:cNvPr id="15" name="TextBox 14"/>
            <p:cNvSpPr txBox="1"/>
            <p:nvPr/>
          </p:nvSpPr>
          <p:spPr>
            <a:xfrm>
              <a:off x="3021856" y="4560313"/>
              <a:ext cx="1904855"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anose="020B0604020202020204" pitchFamily="34" charset="0"/>
                </a:rPr>
                <a:t>Statistically compare readings to predicted behavior to detect anomalies</a:t>
              </a:r>
            </a:p>
          </p:txBody>
        </p:sp>
        <p:sp>
          <p:nvSpPr>
            <p:cNvPr id="16" name="TextBox 15"/>
            <p:cNvSpPr txBox="1"/>
            <p:nvPr/>
          </p:nvSpPr>
          <p:spPr>
            <a:xfrm>
              <a:off x="3017859" y="4283314"/>
              <a:ext cx="1888661"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anose="020B0604020202020204" pitchFamily="34" charset="0"/>
                </a:rPr>
                <a:t>Anomalies</a:t>
              </a:r>
            </a:p>
          </p:txBody>
        </p:sp>
      </p:grpSp>
      <p:sp>
        <p:nvSpPr>
          <p:cNvPr id="17" name="TextBox 16"/>
          <p:cNvSpPr txBox="1"/>
          <p:nvPr/>
        </p:nvSpPr>
        <p:spPr>
          <a:xfrm>
            <a:off x="853878" y="5198562"/>
            <a:ext cx="756972" cy="1323439"/>
          </a:xfrm>
          <a:prstGeom prst="rect">
            <a:avLst/>
          </a:prstGeom>
          <a:noFill/>
        </p:spPr>
        <p:txBody>
          <a:bodyPr wrap="square" rtlCol="0">
            <a:spAutoFit/>
          </a:bodyPr>
          <a:lstStyle/>
          <a:p>
            <a:pPr algn="ctr"/>
            <a:r>
              <a:rPr lang="en-US" altLang="ko-KR" sz="4000" b="1" dirty="0">
                <a:solidFill>
                  <a:schemeClr val="accent6"/>
                </a:solidFill>
                <a:cs typeface="Arial" panose="020B0604020202020204" pitchFamily="34" charset="0"/>
              </a:rPr>
              <a:t>05</a:t>
            </a:r>
            <a:endParaRPr lang="ko-KR" altLang="en-US" sz="4000" b="1" dirty="0">
              <a:solidFill>
                <a:schemeClr val="accent6"/>
              </a:solidFill>
              <a:cs typeface="Arial" panose="020B0604020202020204" pitchFamily="34" charset="0"/>
            </a:endParaRPr>
          </a:p>
        </p:txBody>
      </p:sp>
      <p:grpSp>
        <p:nvGrpSpPr>
          <p:cNvPr id="18" name="Group 17"/>
          <p:cNvGrpSpPr/>
          <p:nvPr/>
        </p:nvGrpSpPr>
        <p:grpSpPr>
          <a:xfrm>
            <a:off x="1668001" y="5090837"/>
            <a:ext cx="3644675" cy="1107996"/>
            <a:chOff x="3017859" y="4283314"/>
            <a:chExt cx="1908852" cy="1107996"/>
          </a:xfrm>
        </p:grpSpPr>
        <p:sp>
          <p:nvSpPr>
            <p:cNvPr id="19" name="TextBox 18"/>
            <p:cNvSpPr txBox="1"/>
            <p:nvPr/>
          </p:nvSpPr>
          <p:spPr>
            <a:xfrm>
              <a:off x="3021856" y="4560313"/>
              <a:ext cx="1904855" cy="830997"/>
            </a:xfrm>
            <a:prstGeom prst="rect">
              <a:avLst/>
            </a:prstGeom>
            <a:noFill/>
          </p:spPr>
          <p:txBody>
            <a:bodyPr wrap="square" rtlCol="0">
              <a:spAutoFit/>
            </a:bodyPr>
            <a:lstStyle/>
            <a:p>
              <a:r>
                <a:rPr lang="en-US" altLang="ko-KR" sz="1600" dirty="0">
                  <a:solidFill>
                    <a:schemeClr val="tx1">
                      <a:lumMod val="75000"/>
                      <a:lumOff val="25000"/>
                    </a:schemeClr>
                  </a:solidFill>
                  <a:cs typeface="Arial" panose="020B0604020202020204" pitchFamily="34" charset="0"/>
                </a:rPr>
                <a:t>Network prediction current behaviour across the </a:t>
              </a:r>
            </a:p>
            <a:p>
              <a:r>
                <a:rPr lang="en-US" altLang="ko-KR" sz="1600" dirty="0">
                  <a:solidFill>
                    <a:schemeClr val="tx1">
                      <a:lumMod val="75000"/>
                      <a:lumOff val="25000"/>
                    </a:schemeClr>
                  </a:solidFill>
                  <a:cs typeface="Arial" panose="020B0604020202020204" pitchFamily="34" charset="0"/>
                </a:rPr>
                <a:t>network</a:t>
              </a:r>
            </a:p>
          </p:txBody>
        </p:sp>
        <p:sp>
          <p:nvSpPr>
            <p:cNvPr id="20" name="TextBox 19"/>
            <p:cNvSpPr txBox="1"/>
            <p:nvPr/>
          </p:nvSpPr>
          <p:spPr>
            <a:xfrm>
              <a:off x="3017859" y="4283314"/>
              <a:ext cx="1888661"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anose="020B0604020202020204" pitchFamily="34" charset="0"/>
                </a:rPr>
                <a:t>Network prediction</a:t>
              </a:r>
            </a:p>
          </p:txBody>
        </p:sp>
      </p:grpSp>
      <p:sp>
        <p:nvSpPr>
          <p:cNvPr id="21" name="TextBox 20"/>
          <p:cNvSpPr txBox="1"/>
          <p:nvPr/>
        </p:nvSpPr>
        <p:spPr>
          <a:xfrm>
            <a:off x="10609727" y="2739385"/>
            <a:ext cx="756972" cy="1323439"/>
          </a:xfrm>
          <a:prstGeom prst="rect">
            <a:avLst/>
          </a:prstGeom>
          <a:noFill/>
        </p:spPr>
        <p:txBody>
          <a:bodyPr wrap="square" rtlCol="0">
            <a:spAutoFit/>
          </a:bodyPr>
          <a:lstStyle/>
          <a:p>
            <a:pPr algn="ctr"/>
            <a:r>
              <a:rPr lang="en-US" altLang="ko-KR" sz="4000" b="1" dirty="0">
                <a:solidFill>
                  <a:schemeClr val="accent3"/>
                </a:solidFill>
                <a:cs typeface="Arial" panose="020B0604020202020204" pitchFamily="34" charset="0"/>
              </a:rPr>
              <a:t>02</a:t>
            </a:r>
            <a:endParaRPr lang="ko-KR" altLang="en-US" sz="4000" b="1" dirty="0">
              <a:solidFill>
                <a:schemeClr val="accent3"/>
              </a:solidFill>
              <a:cs typeface="Arial" panose="020B0604020202020204" pitchFamily="34" charset="0"/>
            </a:endParaRPr>
          </a:p>
        </p:txBody>
      </p:sp>
      <p:grpSp>
        <p:nvGrpSpPr>
          <p:cNvPr id="22" name="Group 21"/>
          <p:cNvGrpSpPr/>
          <p:nvPr/>
        </p:nvGrpSpPr>
        <p:grpSpPr>
          <a:xfrm>
            <a:off x="6916689" y="2631661"/>
            <a:ext cx="3629351" cy="615553"/>
            <a:chOff x="3017859" y="4283314"/>
            <a:chExt cx="1908852" cy="615553"/>
          </a:xfrm>
        </p:grpSpPr>
        <p:sp>
          <p:nvSpPr>
            <p:cNvPr id="23" name="TextBox 22"/>
            <p:cNvSpPr txBox="1"/>
            <p:nvPr/>
          </p:nvSpPr>
          <p:spPr>
            <a:xfrm>
              <a:off x="3021856" y="4560313"/>
              <a:ext cx="1904855" cy="338554"/>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anose="020B0604020202020204" pitchFamily="34" charset="0"/>
                </a:rPr>
                <a:t>Predict customer future behaviour</a:t>
              </a:r>
            </a:p>
          </p:txBody>
        </p:sp>
        <p:sp>
          <p:nvSpPr>
            <p:cNvPr id="24" name="TextBox 23"/>
            <p:cNvSpPr txBox="1"/>
            <p:nvPr/>
          </p:nvSpPr>
          <p:spPr>
            <a:xfrm>
              <a:off x="3017859" y="4283314"/>
              <a:ext cx="1888661"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anose="020B0604020202020204" pitchFamily="34" charset="0"/>
                </a:rPr>
                <a:t>Behaviour</a:t>
              </a:r>
            </a:p>
          </p:txBody>
        </p:sp>
      </p:grpSp>
      <p:sp>
        <p:nvSpPr>
          <p:cNvPr id="25" name="TextBox 24"/>
          <p:cNvSpPr txBox="1"/>
          <p:nvPr/>
        </p:nvSpPr>
        <p:spPr>
          <a:xfrm>
            <a:off x="10609727" y="4378837"/>
            <a:ext cx="756972" cy="1323439"/>
          </a:xfrm>
          <a:prstGeom prst="rect">
            <a:avLst/>
          </a:prstGeom>
          <a:noFill/>
        </p:spPr>
        <p:txBody>
          <a:bodyPr wrap="square" rtlCol="0">
            <a:spAutoFit/>
          </a:bodyPr>
          <a:lstStyle/>
          <a:p>
            <a:pPr algn="ctr"/>
            <a:r>
              <a:rPr lang="en-US" altLang="ko-KR" sz="4000" b="1" dirty="0">
                <a:solidFill>
                  <a:schemeClr val="accent1"/>
                </a:solidFill>
                <a:cs typeface="Arial" panose="020B0604020202020204" pitchFamily="34" charset="0"/>
              </a:rPr>
              <a:t>04</a:t>
            </a:r>
            <a:endParaRPr lang="ko-KR" altLang="en-US" sz="4000" b="1" dirty="0">
              <a:solidFill>
                <a:schemeClr val="accent1"/>
              </a:solidFill>
              <a:cs typeface="Arial" panose="020B0604020202020204" pitchFamily="34" charset="0"/>
            </a:endParaRPr>
          </a:p>
        </p:txBody>
      </p:sp>
      <p:grpSp>
        <p:nvGrpSpPr>
          <p:cNvPr id="26" name="Group 25"/>
          <p:cNvGrpSpPr/>
          <p:nvPr/>
        </p:nvGrpSpPr>
        <p:grpSpPr>
          <a:xfrm>
            <a:off x="6916689" y="4271112"/>
            <a:ext cx="3629351" cy="861774"/>
            <a:chOff x="3017859" y="4283314"/>
            <a:chExt cx="1908852" cy="861774"/>
          </a:xfrm>
        </p:grpSpPr>
        <p:sp>
          <p:nvSpPr>
            <p:cNvPr id="27" name="TextBox 26"/>
            <p:cNvSpPr txBox="1"/>
            <p:nvPr/>
          </p:nvSpPr>
          <p:spPr>
            <a:xfrm>
              <a:off x="3021856" y="4560313"/>
              <a:ext cx="1904855" cy="584775"/>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anose="020B0604020202020204" pitchFamily="34" charset="0"/>
                </a:rPr>
                <a:t>Historic prediction historical data for same area</a:t>
              </a:r>
            </a:p>
          </p:txBody>
        </p:sp>
        <p:sp>
          <p:nvSpPr>
            <p:cNvPr id="28" name="TextBox 27"/>
            <p:cNvSpPr txBox="1"/>
            <p:nvPr/>
          </p:nvSpPr>
          <p:spPr>
            <a:xfrm>
              <a:off x="3017859" y="4283314"/>
              <a:ext cx="1888661"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anose="020B0604020202020204" pitchFamily="34" charset="0"/>
                </a:rPr>
                <a:t>History prediction</a:t>
              </a:r>
            </a:p>
          </p:txBody>
        </p:sp>
      </p:grpSp>
      <p:sp>
        <p:nvSpPr>
          <p:cNvPr id="29" name="Rectangle 16"/>
          <p:cNvSpPr/>
          <p:nvPr/>
        </p:nvSpPr>
        <p:spPr>
          <a:xfrm rot="2700000">
            <a:off x="5732844" y="365079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dirty="0"/>
          </a:p>
        </p:txBody>
      </p:sp>
      <p:sp>
        <p:nvSpPr>
          <p:cNvPr id="30" name="Rectangle 9"/>
          <p:cNvSpPr/>
          <p:nvPr/>
        </p:nvSpPr>
        <p:spPr>
          <a:xfrm>
            <a:off x="6157807" y="45429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dirty="0"/>
          </a:p>
        </p:txBody>
      </p:sp>
      <p:sp>
        <p:nvSpPr>
          <p:cNvPr id="33" name="Oval 21"/>
          <p:cNvSpPr>
            <a:spLocks noChangeAspect="1"/>
          </p:cNvSpPr>
          <p:nvPr/>
        </p:nvSpPr>
        <p:spPr>
          <a:xfrm>
            <a:off x="5696518" y="2105883"/>
            <a:ext cx="354676" cy="3576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dirty="0"/>
          </a:p>
        </p:txBody>
      </p:sp>
      <p:sp>
        <p:nvSpPr>
          <p:cNvPr id="61" name="Rectangle 7"/>
          <p:cNvSpPr/>
          <p:nvPr/>
        </p:nvSpPr>
        <p:spPr>
          <a:xfrm>
            <a:off x="6085840" y="2811781"/>
            <a:ext cx="472440" cy="4597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1600"/>
          </a:p>
        </p:txBody>
      </p:sp>
      <p:sp>
        <p:nvSpPr>
          <p:cNvPr id="92" name="Rounded Rectangle 51"/>
          <p:cNvSpPr/>
          <p:nvPr/>
        </p:nvSpPr>
        <p:spPr>
          <a:xfrm rot="16200000" flipH="1">
            <a:off x="5536353" y="5253567"/>
            <a:ext cx="650240" cy="51646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160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1323632"/>
          </a:xfrm>
          <a:prstGeom prst="rect">
            <a:avLst/>
          </a:prstGeom>
          <a:noFill/>
        </p:spPr>
        <p:txBody>
          <a:bodyPr wrap="square" rtlCol="0" anchor="t">
            <a:spAutoFit/>
          </a:bodyPr>
          <a:lstStyle/>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Summary</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idx="4294967295"/>
          </p:nvPr>
        </p:nvSpPr>
        <p:spPr>
          <a:xfrm>
            <a:off x="1097280" y="286603"/>
            <a:ext cx="10058400" cy="1450757"/>
          </a:xfrm>
        </p:spPr>
        <p:txBody>
          <a:bodyPr vert="horz" lIns="91440" tIns="45720" rIns="91440" bIns="45720" rtlCol="0" anchor="ctr">
            <a:normAutofit/>
          </a:bodyPr>
          <a:lstStyle/>
          <a:p>
            <a:r>
              <a:rPr lang="en-US" sz="4800">
                <a:solidFill>
                  <a:srgbClr val="FFFFFF"/>
                </a:solidFill>
              </a:rPr>
              <a:t>Summary on Big Data and Analytics</a:t>
            </a:r>
          </a:p>
        </p:txBody>
      </p:sp>
      <p:sp>
        <p:nvSpPr>
          <p:cNvPr id="3" name="Content Placeholder 2"/>
          <p:cNvSpPr>
            <a:spLocks noGrp="1"/>
          </p:cNvSpPr>
          <p:nvPr>
            <p:ph type="body" idx="4294967295"/>
          </p:nvPr>
        </p:nvSpPr>
        <p:spPr>
          <a:xfrm>
            <a:off x="964442" y="2205733"/>
            <a:ext cx="10058400" cy="3193294"/>
          </a:xfrm>
        </p:spPr>
        <p:txBody>
          <a:bodyPr vert="horz" lIns="0" tIns="45720" rIns="0" bIns="45720" rtlCol="0">
            <a:normAutofit fontScale="25000" lnSpcReduction="20000"/>
          </a:bodyPr>
          <a:lstStyle/>
          <a:p>
            <a:pPr marL="380990" indent="-380990">
              <a:lnSpc>
                <a:spcPct val="90000"/>
              </a:lnSpc>
              <a:buFont typeface="Calibri" panose="020F0502020204030204" pitchFamily="34" charset="0"/>
              <a:buChar char="•"/>
            </a:pPr>
            <a:r>
              <a:rPr lang="en-US" sz="8400" dirty="0">
                <a:solidFill>
                  <a:schemeClr val="tx1"/>
                </a:solidFill>
              </a:rPr>
              <a:t>Big Data refers to huge data-sets that overflow ordinary data management systems.</a:t>
            </a:r>
          </a:p>
          <a:p>
            <a:pPr marL="380990" indent="-380990">
              <a:lnSpc>
                <a:spcPct val="90000"/>
              </a:lnSpc>
              <a:buFont typeface="Calibri" panose="020F0502020204030204" pitchFamily="34" charset="0"/>
              <a:buChar char="•"/>
            </a:pPr>
            <a:r>
              <a:rPr lang="en-US" sz="8400" dirty="0">
                <a:solidFill>
                  <a:schemeClr val="tx1"/>
                </a:solidFill>
              </a:rPr>
              <a:t>The 5 V’s define big data including Volume, Variety,  Velocity, Veracity, and Value.</a:t>
            </a:r>
          </a:p>
          <a:p>
            <a:pPr marL="380990" indent="-380990">
              <a:lnSpc>
                <a:spcPct val="90000"/>
              </a:lnSpc>
              <a:buFont typeface="Calibri" panose="020F0502020204030204" pitchFamily="34" charset="0"/>
              <a:buChar char="•"/>
            </a:pPr>
            <a:r>
              <a:rPr lang="en-US" sz="8400" dirty="0">
                <a:solidFill>
                  <a:schemeClr val="tx1"/>
                </a:solidFill>
              </a:rPr>
              <a:t>Ordinary, small-data approaches will not work, because most of the traditional techniques cannot perform exploration of massive data sets.  </a:t>
            </a:r>
          </a:p>
          <a:p>
            <a:pPr marL="380990" indent="-380990">
              <a:lnSpc>
                <a:spcPct val="90000"/>
              </a:lnSpc>
              <a:buFont typeface="Calibri" panose="020F0502020204030204" pitchFamily="34" charset="0"/>
              <a:buChar char="•"/>
            </a:pPr>
            <a:r>
              <a:rPr lang="en-US" sz="8400" dirty="0">
                <a:solidFill>
                  <a:schemeClr val="tx1"/>
                </a:solidFill>
              </a:rPr>
              <a:t>Big Data methods allow multidimensional screening and “data mining” to locate parts of the mass that are showing interesting relationships, trends, or comparisons.  </a:t>
            </a:r>
          </a:p>
          <a:p>
            <a:pPr marL="380990" indent="-380990">
              <a:lnSpc>
                <a:spcPct val="90000"/>
              </a:lnSpc>
              <a:buFont typeface="Calibri" panose="020F0502020204030204" pitchFamily="34" charset="0"/>
              <a:buChar char="•"/>
            </a:pPr>
            <a:r>
              <a:rPr lang="en-US" sz="8400" dirty="0">
                <a:solidFill>
                  <a:schemeClr val="tx1"/>
                </a:solidFill>
              </a:rPr>
              <a:t>Those interesting parts of a Big Data Set can be sorted into small data-sets that can have the more powerful traditional analysis methods applied to them.</a:t>
            </a:r>
          </a:p>
          <a:p>
            <a:pPr marL="380990" indent="-380990">
              <a:lnSpc>
                <a:spcPct val="90000"/>
              </a:lnSpc>
              <a:buFont typeface="Calibri" panose="020F0502020204030204" pitchFamily="34" charset="0"/>
              <a:buChar char="•"/>
            </a:pPr>
            <a:r>
              <a:rPr lang="en-US" sz="8400" dirty="0">
                <a:solidFill>
                  <a:schemeClr val="tx1"/>
                </a:solidFill>
              </a:rPr>
              <a:t>The management issues of Big Data are not yet figured out.  </a:t>
            </a:r>
          </a:p>
          <a:p>
            <a:pPr marL="380990" indent="-380990">
              <a:lnSpc>
                <a:spcPct val="90000"/>
              </a:lnSpc>
              <a:buFont typeface="Calibri" panose="020F0502020204030204" pitchFamily="34" charset="0"/>
              <a:buChar char="•"/>
            </a:pPr>
            <a:r>
              <a:rPr lang="en-US" sz="8400" dirty="0">
                <a:solidFill>
                  <a:schemeClr val="tx1"/>
                </a:solidFill>
              </a:rPr>
              <a:t>Success need to be studied from a management and organizational standpoint to understand what works managerially and results in profits and other benefits.    </a:t>
            </a: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r>
              <a:rPr lang="en-US" sz="500" dirty="0">
                <a:solidFill>
                  <a:schemeClr val="tx1"/>
                </a:solidFill>
              </a:rPr>
              <a:t>…………………………………..</a:t>
            </a: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endParaRPr lang="en-US" sz="500" dirty="0">
              <a:solidFill>
                <a:schemeClr val="tx1"/>
              </a:solidFill>
            </a:endParaRPr>
          </a:p>
          <a:p>
            <a:pPr marL="380990" indent="-380990">
              <a:lnSpc>
                <a:spcPct val="90000"/>
              </a:lnSpc>
              <a:buFont typeface="Calibri" panose="020F0502020204030204" pitchFamily="34" charset="0"/>
              <a:buChar char="•"/>
            </a:pPr>
            <a:r>
              <a:rPr lang="en-US" sz="500" dirty="0">
                <a:solidFill>
                  <a:schemeClr val="tx1"/>
                </a:solidFill>
              </a:rPr>
              <a:t> </a:t>
            </a:r>
          </a:p>
        </p:txBody>
      </p:sp>
      <p:sp>
        <p:nvSpPr>
          <p:cNvPr id="16" name="Rectangle 15">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250940" y="3269827"/>
            <a:ext cx="3386667" cy="1323632"/>
          </a:xfrm>
          <a:prstGeom prst="rect">
            <a:avLst/>
          </a:prstGeom>
          <a:noFill/>
        </p:spPr>
        <p:txBody>
          <a:bodyPr wrap="square" rtlCol="0" anchor="t">
            <a:spAutoFit/>
          </a:bodyPr>
          <a:lstStyle/>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a:p>
            <a:pPr algn="l"/>
            <a:r>
              <a:rPr lang="en-US" altLang="ko-KR" sz="2667" b="1" dirty="0">
                <a:solidFill>
                  <a:srgbClr val="002060"/>
                </a:solidFill>
                <a:latin typeface="Adobe Song Std L" panose="02020300000000000000" pitchFamily="18" charset="-128"/>
                <a:ea typeface="Adobe Song Std L" panose="02020300000000000000" pitchFamily="18" charset="-128"/>
                <a:cs typeface="Arial" panose="020B0604020202020204" pitchFamily="34" charset="0"/>
                <a:sym typeface="+mn-ea"/>
              </a:rPr>
              <a:t>References</a:t>
            </a:r>
          </a:p>
          <a:p>
            <a:pPr algn="l"/>
            <a:endParaRPr lang="en-US" altLang="ko-KR" sz="2667" b="1" dirty="0">
              <a:solidFill>
                <a:schemeClr val="bg1">
                  <a:lumMod val="85000"/>
                </a:schemeClr>
              </a:solidFill>
              <a:latin typeface="Adobe Song Std L" panose="02020300000000000000" pitchFamily="18" charset="-128"/>
              <a:ea typeface="Adobe Song Std L" panose="02020300000000000000" pitchFamily="18" charset="-128"/>
              <a:cs typeface="Arial" panose="020B0604020202020204" pitchFamily="34" charset="0"/>
              <a:sym typeface="+mn-ea"/>
            </a:endParaRPr>
          </a:p>
        </p:txBody>
      </p:sp>
      <p:grpSp>
        <p:nvGrpSpPr>
          <p:cNvPr id="20" name="Group 19"/>
          <p:cNvGrpSpPr/>
          <p:nvPr/>
        </p:nvGrpSpPr>
        <p:grpSpPr>
          <a:xfrm>
            <a:off x="293925" y="656832"/>
            <a:ext cx="7047543" cy="2759666"/>
            <a:chOff x="4244163" y="1657433"/>
            <a:chExt cx="5285657" cy="2069749"/>
          </a:xfrm>
        </p:grpSpPr>
        <p:sp>
          <p:nvSpPr>
            <p:cNvPr id="21" name="TextBox 20"/>
            <p:cNvSpPr txBox="1"/>
            <p:nvPr/>
          </p:nvSpPr>
          <p:spPr>
            <a:xfrm>
              <a:off x="5792960" y="1935312"/>
              <a:ext cx="3736860" cy="992579"/>
            </a:xfrm>
            <a:prstGeom prst="rect">
              <a:avLst/>
            </a:prstGeom>
            <a:noFill/>
          </p:spPr>
          <p:txBody>
            <a:bodyPr wrap="square" rtlCol="0" anchor="ctr">
              <a:spAutoFit/>
            </a:bodyPr>
            <a:lstStyle/>
            <a:p>
              <a:pPr algn="dist"/>
              <a:r>
                <a:rPr lang="en-US" altLang="ko-KR" sz="8000" dirty="0">
                  <a:solidFill>
                    <a:schemeClr val="bg1">
                      <a:lumMod val="95000"/>
                    </a:schemeClr>
                  </a:solidFill>
                  <a:latin typeface="Arial Black" panose="020B0A04020102020204" pitchFamily="34" charset="0"/>
                  <a:cs typeface="Arial" panose="020B0604020202020204" pitchFamily="34" charset="0"/>
                </a:rPr>
                <a:t>IG DATA</a:t>
              </a:r>
            </a:p>
          </p:txBody>
        </p:sp>
        <p:sp>
          <p:nvSpPr>
            <p:cNvPr id="22" name="TextBox 21"/>
            <p:cNvSpPr txBox="1"/>
            <p:nvPr/>
          </p:nvSpPr>
          <p:spPr>
            <a:xfrm>
              <a:off x="5792959" y="2692854"/>
              <a:ext cx="3736861" cy="684755"/>
            </a:xfrm>
            <a:prstGeom prst="rect">
              <a:avLst/>
            </a:prstGeom>
            <a:noFill/>
          </p:spPr>
          <p:txBody>
            <a:bodyPr wrap="square" rtlCol="0" anchor="ctr">
              <a:spAutoFit/>
            </a:bodyPr>
            <a:lstStyle/>
            <a:p>
              <a:pPr algn="dist"/>
              <a:r>
                <a:rPr lang="en-US" altLang="ko-KR" sz="5333" b="1" dirty="0">
                  <a:solidFill>
                    <a:schemeClr val="accent4"/>
                  </a:solidFill>
                  <a:latin typeface="Adobe Song Std L" panose="02020300000000000000" pitchFamily="18" charset="-128"/>
                  <a:ea typeface="Adobe Song Std L" panose="02020300000000000000" pitchFamily="18" charset="-128"/>
                  <a:cs typeface="Arial" panose="020B0604020202020204" pitchFamily="34" charset="0"/>
                </a:rPr>
                <a:t>Agenda</a:t>
              </a:r>
            </a:p>
          </p:txBody>
        </p:sp>
        <p:sp>
          <p:nvSpPr>
            <p:cNvPr id="23" name="TextBox 22"/>
            <p:cNvSpPr txBox="1"/>
            <p:nvPr/>
          </p:nvSpPr>
          <p:spPr>
            <a:xfrm>
              <a:off x="4244163" y="1657433"/>
              <a:ext cx="1428068" cy="2069749"/>
            </a:xfrm>
            <a:prstGeom prst="rect">
              <a:avLst/>
            </a:prstGeom>
            <a:noFill/>
          </p:spPr>
          <p:txBody>
            <a:bodyPr wrap="square" rtlCol="0" anchor="ctr">
              <a:spAutoFit/>
            </a:bodyPr>
            <a:lstStyle/>
            <a:p>
              <a:pPr algn="ctr"/>
              <a:r>
                <a:rPr lang="en-US" altLang="ko-KR" sz="17333" b="1" dirty="0">
                  <a:solidFill>
                    <a:schemeClr val="bg1">
                      <a:lumMod val="95000"/>
                    </a:schemeClr>
                  </a:solidFill>
                  <a:latin typeface="Arial Black" panose="020B0A04020102020204" pitchFamily="34" charset="0"/>
                  <a:ea typeface="Adobe Song Std L" panose="02020300000000000000" pitchFamily="18" charset="-128"/>
                  <a:cs typeface="Arial" panose="020B0604020202020204" pitchFamily="34" charset="0"/>
                </a:rPr>
                <a:t>B</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10515600" cy="1325562"/>
          </a:xfrm>
        </p:spPr>
        <p:txBody>
          <a:bodyPr/>
          <a:lstStyle/>
          <a:p>
            <a:r>
              <a:rPr lang="en-US" sz="4000">
                <a:latin typeface="Calibri" panose="020F0502020204030204" charset="0"/>
                <a:cs typeface="Calibri" panose="020F0502020204030204" charset="0"/>
              </a:rPr>
              <a:t>References</a:t>
            </a:r>
            <a:endParaRPr lang="en-US" sz="4000" dirty="0">
              <a:latin typeface="Calibri" panose="020F0502020204030204" charset="0"/>
              <a:cs typeface="Calibri" panose="020F0502020204030204" charset="0"/>
            </a:endParaRPr>
          </a:p>
        </p:txBody>
      </p:sp>
      <p:sp>
        <p:nvSpPr>
          <p:cNvPr id="3" name="Content Placeholder 2"/>
          <p:cNvSpPr>
            <a:spLocks noGrp="1"/>
          </p:cNvSpPr>
          <p:nvPr>
            <p:ph idx="4294967295"/>
          </p:nvPr>
        </p:nvSpPr>
        <p:spPr>
          <a:xfrm>
            <a:off x="1497494" y="1492250"/>
            <a:ext cx="8421757" cy="3873500"/>
          </a:xfrm>
        </p:spPr>
        <p:txBody>
          <a:bodyPr>
            <a:normAutofit fontScale="25000" lnSpcReduction="20000"/>
          </a:bodyPr>
          <a:lstStyle/>
          <a:p>
            <a:pPr marL="0" indent="0">
              <a:buNone/>
            </a:pPr>
            <a:r>
              <a:rPr lang="en-US" sz="9066" dirty="0">
                <a:sym typeface="+mn-ea"/>
              </a:rPr>
              <a:t>Bernard Marr </a:t>
            </a:r>
            <a:endParaRPr lang="en-US" sz="9066" dirty="0"/>
          </a:p>
          <a:p>
            <a:pPr marL="0" indent="0">
              <a:buNone/>
            </a:pPr>
            <a:r>
              <a:rPr lang="en-US" sz="9066" dirty="0">
                <a:sym typeface="+mn-ea"/>
              </a:rPr>
              <a:t>Big Data in Practice</a:t>
            </a:r>
            <a:endParaRPr lang="en-US" sz="9066" dirty="0"/>
          </a:p>
          <a:p>
            <a:pPr marL="0" indent="0">
              <a:buNone/>
            </a:pPr>
            <a:r>
              <a:rPr lang="en-US" sz="8000" dirty="0">
                <a:solidFill>
                  <a:schemeClr val="bg1">
                    <a:lumMod val="75000"/>
                  </a:schemeClr>
                </a:solidFill>
                <a:sym typeface="+mn-ea"/>
              </a:rPr>
              <a:t>https://onlinelibrary.wiley.com/doi/book/10.1002/9781119278825 </a:t>
            </a:r>
            <a:endParaRPr lang="en-US" sz="9066" dirty="0">
              <a:solidFill>
                <a:schemeClr val="bg1">
                  <a:lumMod val="75000"/>
                </a:schemeClr>
              </a:solidFill>
            </a:endParaRPr>
          </a:p>
          <a:p>
            <a:pPr marL="380990" indent="-380990">
              <a:buFont typeface="Arial" panose="020B0604020202020204" pitchFamily="34" charset="0"/>
              <a:buChar char="•"/>
            </a:pPr>
            <a:endParaRPr lang="en-US" sz="9066" dirty="0"/>
          </a:p>
          <a:p>
            <a:pPr marL="380990" indent="-380990">
              <a:buFont typeface="Arial" panose="020B0604020202020204" pitchFamily="34" charset="0"/>
              <a:buChar char="•"/>
            </a:pPr>
            <a:endParaRPr lang="en-US" sz="9066" dirty="0"/>
          </a:p>
          <a:p>
            <a:pPr marL="0" indent="0">
              <a:buNone/>
            </a:pPr>
            <a:r>
              <a:rPr lang="en-US" sz="9066" dirty="0">
                <a:sym typeface="+mn-ea"/>
              </a:rPr>
              <a:t>Dawn E. Holmes</a:t>
            </a:r>
            <a:endParaRPr lang="en-US" sz="9066" dirty="0"/>
          </a:p>
          <a:p>
            <a:pPr marL="0" indent="0">
              <a:buNone/>
            </a:pPr>
            <a:r>
              <a:rPr lang="en-US" sz="9066" dirty="0">
                <a:sym typeface="+mn-ea"/>
              </a:rPr>
              <a:t>Big-Data</a:t>
            </a:r>
            <a:endParaRPr lang="en-US" sz="9066" dirty="0"/>
          </a:p>
          <a:p>
            <a:pPr marL="0" indent="0">
              <a:buNone/>
            </a:pPr>
            <a:r>
              <a:rPr lang="en-US" sz="8000" dirty="0">
                <a:solidFill>
                  <a:schemeClr val="bg1">
                    <a:lumMod val="75000"/>
                  </a:schemeClr>
                </a:solidFill>
                <a:sym typeface="+mn-ea"/>
              </a:rPr>
              <a:t>https://www.amazon.com/Big-Data-Short-Introduction-Introductions/dp/0198779577</a:t>
            </a:r>
            <a:endParaRPr lang="en-US" sz="8000" dirty="0">
              <a:solidFill>
                <a:schemeClr val="bg1">
                  <a:lumMod val="75000"/>
                </a:schemeClr>
              </a:solidFill>
            </a:endParaRPr>
          </a:p>
          <a:p>
            <a:pPr marL="380990" indent="-380990">
              <a:buFont typeface="Arial" panose="020B0604020202020204" pitchFamily="34" charset="0"/>
              <a:buChar char="•"/>
            </a:pPr>
            <a:endParaRPr lang="en-US" sz="9066" dirty="0">
              <a:solidFill>
                <a:schemeClr val="bg1">
                  <a:lumMod val="50000"/>
                </a:schemeClr>
              </a:solidFill>
            </a:endParaRPr>
          </a:p>
          <a:p>
            <a:pPr marL="0" indent="0">
              <a:buNone/>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r>
              <a:rPr lang="en-US" sz="8533" dirty="0">
                <a:latin typeface="Calibri" panose="020F0502020204030204" charset="0"/>
                <a:cs typeface="Calibri" panose="020F0502020204030204" charset="0"/>
              </a:rPr>
              <a:t>…………………………………..</a:t>
            </a: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endParaRPr lang="en-US" sz="8533" dirty="0">
              <a:latin typeface="Calibri" panose="020F0502020204030204" charset="0"/>
              <a:cs typeface="Calibri" panose="020F0502020204030204" charset="0"/>
            </a:endParaRPr>
          </a:p>
          <a:p>
            <a:pPr marL="380990" indent="-380990">
              <a:buFont typeface="Arial" panose="020B0604020202020204" pitchFamily="34" charset="0"/>
              <a:buChar char="•"/>
            </a:pPr>
            <a:r>
              <a:rPr lang="en-US" sz="8533" dirty="0">
                <a:latin typeface="Calibri" panose="020F0502020204030204" charset="0"/>
                <a:cs typeface="Calibri" panose="020F0502020204030204"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1" name="CuadroTexto 20"/>
          <p:cNvSpPr txBox="1"/>
          <p:nvPr/>
        </p:nvSpPr>
        <p:spPr>
          <a:xfrm>
            <a:off x="434947" y="4827772"/>
            <a:ext cx="3472407" cy="318100"/>
          </a:xfrm>
          <a:prstGeom prst="rect">
            <a:avLst/>
          </a:prstGeom>
          <a:noFill/>
        </p:spPr>
        <p:txBody>
          <a:bodyPr wrap="square" rtlCol="0">
            <a:spAutoFit/>
          </a:bodyPr>
          <a:lstStyle/>
          <a:p>
            <a:endParaRPr lang="es-ES" sz="1467" dirty="0">
              <a:solidFill>
                <a:srgbClr val="002060"/>
              </a:solidFill>
              <a:latin typeface="Calibri" panose="020F0502020204030204" charset="0"/>
              <a:cs typeface="Calibri" panose="020F0502020204030204" charset="0"/>
            </a:endParaRPr>
          </a:p>
        </p:txBody>
      </p:sp>
      <p:sp>
        <p:nvSpPr>
          <p:cNvPr id="3" name="Google Shape;107;g819955927e_2_3"/>
          <p:cNvSpPr txBox="1"/>
          <p:nvPr/>
        </p:nvSpPr>
        <p:spPr>
          <a:xfrm>
            <a:off x="592310" y="6081605"/>
            <a:ext cx="6730079" cy="736600"/>
          </a:xfrm>
          <a:prstGeom prst="rect">
            <a:avLst/>
          </a:prstGeom>
          <a:noFill/>
          <a:ln>
            <a:noFill/>
          </a:ln>
        </p:spPr>
        <p:txBody>
          <a:bodyPr spcFirstLastPara="1" wrap="square" lIns="121900" tIns="121900" rIns="121900" bIns="121900" anchor="t" anchorCtr="0">
            <a:noAutofit/>
          </a:bodyPr>
          <a:lstStyle/>
          <a:p>
            <a:r>
              <a:rPr lang="en-US" sz="1333" dirty="0">
                <a:solidFill>
                  <a:schemeClr val="bg1"/>
                </a:solidFill>
                <a:latin typeface="Calibri" panose="020F0502020204030204" charset="0"/>
                <a:cs typeface="Calibri" panose="020F0502020204030204" charset="0"/>
              </a:rPr>
              <a:t>Grupo Rotoplas      -      Big-Data</a:t>
            </a:r>
          </a:p>
        </p:txBody>
      </p:sp>
      <p:sp>
        <p:nvSpPr>
          <p:cNvPr id="5" name="Google Shape;107;g819955927e_2_3"/>
          <p:cNvSpPr txBox="1"/>
          <p:nvPr/>
        </p:nvSpPr>
        <p:spPr>
          <a:xfrm>
            <a:off x="2923707" y="3429001"/>
            <a:ext cx="7765557" cy="1754655"/>
          </a:xfrm>
          <a:prstGeom prst="rect">
            <a:avLst/>
          </a:prstGeom>
          <a:noFill/>
          <a:ln>
            <a:noFill/>
          </a:ln>
        </p:spPr>
        <p:txBody>
          <a:bodyPr spcFirstLastPara="1" wrap="square" lIns="121900" tIns="121900" rIns="121900" bIns="121900" anchor="t" anchorCtr="0">
            <a:noAutofit/>
          </a:bodyPr>
          <a:lstStyle/>
          <a:p>
            <a:r>
              <a:rPr lang="en-US" sz="4800" dirty="0">
                <a:solidFill>
                  <a:srgbClr val="002060"/>
                </a:solidFill>
                <a:latin typeface="Calibri" panose="020F0502020204030204" charset="0"/>
                <a:cs typeface="Calibri" panose="020F0502020204030204" charset="0"/>
              </a:rPr>
              <a:t>Thank you for </a:t>
            </a:r>
            <a:r>
              <a:rPr lang="es-MX" sz="4800" dirty="0" err="1">
                <a:solidFill>
                  <a:srgbClr val="0070C0"/>
                </a:solidFill>
                <a:latin typeface="Calibri" panose="020F0502020204030204" charset="0"/>
                <a:cs typeface="Calibri" panose="020F0502020204030204" charset="0"/>
              </a:rPr>
              <a:t>your</a:t>
            </a:r>
            <a:r>
              <a:rPr lang="es-MX" sz="4800" dirty="0">
                <a:solidFill>
                  <a:srgbClr val="0070C0"/>
                </a:solidFill>
                <a:latin typeface="Calibri" panose="020F0502020204030204" charset="0"/>
                <a:cs typeface="Calibri" panose="020F0502020204030204" charset="0"/>
              </a:rPr>
              <a:t> </a:t>
            </a:r>
            <a:r>
              <a:rPr lang="es-MX" sz="4800" dirty="0" err="1">
                <a:solidFill>
                  <a:srgbClr val="0070C0"/>
                </a:solidFill>
                <a:latin typeface="Calibri" panose="020F0502020204030204" charset="0"/>
                <a:cs typeface="Calibri" panose="020F0502020204030204" charset="0"/>
              </a:rPr>
              <a:t>attention</a:t>
            </a:r>
            <a:r>
              <a:rPr lang="es-MX" sz="4800" dirty="0">
                <a:solidFill>
                  <a:srgbClr val="0070C0"/>
                </a:solidFill>
                <a:latin typeface="Calibri" panose="020F0502020204030204" charset="0"/>
                <a:cs typeface="Calibri" panose="020F0502020204030204" charset="0"/>
              </a:rPr>
              <a:t>!</a:t>
            </a:r>
            <a:endParaRPr lang="es-ES" sz="5333" kern="0" dirty="0">
              <a:solidFill>
                <a:srgbClr val="0070C0"/>
              </a:solidFill>
              <a:latin typeface="Calibri" panose="020F0502020204030204" charset="0"/>
              <a:ea typeface="Rotoplas Light" charset="0"/>
              <a:cs typeface="Calibri" panose="020F0502020204030204" charset="0"/>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353387" y="915248"/>
            <a:ext cx="5405120" cy="3053080"/>
            <a:chOff x="6031523" y="778095"/>
            <a:chExt cx="2514601" cy="3052939"/>
          </a:xfrm>
        </p:grpSpPr>
        <p:sp>
          <p:nvSpPr>
            <p:cNvPr id="9" name="Rectangle 8"/>
            <p:cNvSpPr/>
            <p:nvPr/>
          </p:nvSpPr>
          <p:spPr>
            <a:xfrm>
              <a:off x="6383268" y="932181"/>
              <a:ext cx="2162856" cy="2898853"/>
            </a:xfrm>
            <a:prstGeom prst="rect">
              <a:avLst/>
            </a:prstGeom>
            <a:solidFill>
              <a:schemeClr val="accent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10" name="Rectangle: Rounded Corners 9"/>
            <p:cNvSpPr/>
            <p:nvPr/>
          </p:nvSpPr>
          <p:spPr>
            <a:xfrm>
              <a:off x="6031523" y="778095"/>
              <a:ext cx="1582615" cy="391282"/>
            </a:xfrm>
            <a:prstGeom prst="roundRect">
              <a:avLst>
                <a:gd name="adj" fmla="val 16667"/>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11" name="TextBox 10"/>
            <p:cNvSpPr txBox="1"/>
            <p:nvPr/>
          </p:nvSpPr>
          <p:spPr>
            <a:xfrm>
              <a:off x="6090375" y="819848"/>
              <a:ext cx="1464910" cy="400092"/>
            </a:xfrm>
            <a:prstGeom prst="rect">
              <a:avLst/>
            </a:prstGeom>
            <a:noFill/>
          </p:spPr>
          <p:txBody>
            <a:bodyPr wrap="square" rtlCol="0">
              <a:spAutoFit/>
            </a:bodyPr>
            <a:lstStyle/>
            <a:p>
              <a:pPr algn="ctr"/>
              <a:r>
                <a:rPr lang="en-US" altLang="ko-KR" sz="2000" b="1" dirty="0">
                  <a:solidFill>
                    <a:schemeClr val="bg1"/>
                  </a:solidFill>
                  <a:latin typeface="Calibri" panose="020F0502020204030204" charset="0"/>
                  <a:cs typeface="Calibri" panose="020F0502020204030204" charset="0"/>
                </a:rPr>
                <a:t>Private sector</a:t>
              </a:r>
            </a:p>
          </p:txBody>
        </p:sp>
        <p:sp>
          <p:nvSpPr>
            <p:cNvPr id="12" name="TextBox 11"/>
            <p:cNvSpPr txBox="1"/>
            <p:nvPr/>
          </p:nvSpPr>
          <p:spPr>
            <a:xfrm>
              <a:off x="6525936" y="1219971"/>
              <a:ext cx="1877468" cy="2492299"/>
            </a:xfrm>
            <a:prstGeom prst="rect">
              <a:avLst/>
            </a:prstGeom>
            <a:noFill/>
          </p:spPr>
          <p:txBody>
            <a:bodyPr wrap="square" rtlCol="0">
              <a:spAutoFit/>
            </a:bodyPr>
            <a:lstStyle/>
            <a:p>
              <a:pPr marL="0" lvl="1"/>
              <a:r>
                <a:rPr lang="en-US" sz="1733" dirty="0">
                  <a:solidFill>
                    <a:schemeClr val="bg1"/>
                  </a:solidFill>
                  <a:latin typeface="Calibri" panose="020F0502020204030204" charset="0"/>
                  <a:cs typeface="Calibri" panose="020F0502020204030204" charset="0"/>
                  <a:sym typeface="+mn-ea"/>
                </a:rPr>
                <a:t>Walmart handles more than 1 million customer transactions every hour, which is imported into databases estimated to contain more than 2.5 petabytes of data</a:t>
              </a:r>
              <a:endParaRPr lang="en-US" sz="1733" dirty="0">
                <a:solidFill>
                  <a:schemeClr val="bg1"/>
                </a:solidFill>
                <a:latin typeface="Calibri" panose="020F0502020204030204" charset="0"/>
                <a:cs typeface="Calibri" panose="020F0502020204030204" charset="0"/>
              </a:endParaRPr>
            </a:p>
            <a:p>
              <a:pPr marL="0" lvl="1"/>
              <a:r>
                <a:rPr lang="en-US" sz="1733" dirty="0">
                  <a:solidFill>
                    <a:schemeClr val="bg1"/>
                  </a:solidFill>
                  <a:latin typeface="Calibri" panose="020F0502020204030204" charset="0"/>
                  <a:cs typeface="Calibri" panose="020F0502020204030204" charset="0"/>
                  <a:sym typeface="+mn-ea"/>
                </a:rPr>
                <a:t>Facebook handles 40 billion photos from its user base.</a:t>
              </a:r>
              <a:endParaRPr lang="en-US" sz="1733" dirty="0">
                <a:solidFill>
                  <a:schemeClr val="bg1"/>
                </a:solidFill>
                <a:latin typeface="Calibri" panose="020F0502020204030204" charset="0"/>
                <a:cs typeface="Calibri" panose="020F0502020204030204" charset="0"/>
              </a:endParaRPr>
            </a:p>
            <a:p>
              <a:pPr marL="0" lvl="1"/>
              <a:r>
                <a:rPr lang="en-US" sz="1733" dirty="0">
                  <a:solidFill>
                    <a:schemeClr val="bg1"/>
                  </a:solidFill>
                  <a:latin typeface="Calibri" panose="020F0502020204030204" charset="0"/>
                  <a:cs typeface="Calibri" panose="020F0502020204030204" charset="0"/>
                  <a:sym typeface="+mn-ea"/>
                </a:rPr>
                <a:t>Credit Card Fraud Detection System protects 2.1 billion active accounts world-wide</a:t>
              </a:r>
              <a:endParaRPr lang="en-US" altLang="ko-KR" sz="1733" dirty="0">
                <a:solidFill>
                  <a:schemeClr val="bg1"/>
                </a:solidFill>
                <a:latin typeface="Calibri" panose="020F0502020204030204" charset="0"/>
                <a:cs typeface="Calibri" panose="020F0502020204030204" charset="0"/>
                <a:sym typeface="+mn-ea"/>
              </a:endParaRPr>
            </a:p>
          </p:txBody>
        </p:sp>
      </p:grpSp>
      <p:grpSp>
        <p:nvGrpSpPr>
          <p:cNvPr id="18" name="Group 17"/>
          <p:cNvGrpSpPr/>
          <p:nvPr/>
        </p:nvGrpSpPr>
        <p:grpSpPr>
          <a:xfrm>
            <a:off x="204893" y="282787"/>
            <a:ext cx="5572760" cy="1694180"/>
            <a:chOff x="5551943" y="778095"/>
            <a:chExt cx="5113239" cy="1694172"/>
          </a:xfrm>
        </p:grpSpPr>
        <p:sp>
          <p:nvSpPr>
            <p:cNvPr id="19" name="Rectangle 18"/>
            <p:cNvSpPr/>
            <p:nvPr/>
          </p:nvSpPr>
          <p:spPr>
            <a:xfrm>
              <a:off x="6382890" y="889855"/>
              <a:ext cx="4206240" cy="1582412"/>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20" name="Rectangle: Rounded Corners 19"/>
            <p:cNvSpPr/>
            <p:nvPr/>
          </p:nvSpPr>
          <p:spPr>
            <a:xfrm>
              <a:off x="5551943" y="778095"/>
              <a:ext cx="2062193" cy="391158"/>
            </a:xfrm>
            <a:prstGeom prst="roundRect">
              <a:avLst>
                <a:gd name="adj" fmla="val 16667"/>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21" name="TextBox 20"/>
            <p:cNvSpPr txBox="1"/>
            <p:nvPr/>
          </p:nvSpPr>
          <p:spPr>
            <a:xfrm>
              <a:off x="5713402" y="778095"/>
              <a:ext cx="1687322" cy="400108"/>
            </a:xfrm>
            <a:prstGeom prst="rect">
              <a:avLst/>
            </a:prstGeom>
            <a:noFill/>
          </p:spPr>
          <p:txBody>
            <a:bodyPr wrap="square" rtlCol="0">
              <a:spAutoFit/>
            </a:bodyPr>
            <a:lstStyle/>
            <a:p>
              <a:pPr algn="ctr"/>
              <a:r>
                <a:rPr lang="en-US" sz="2000" b="1" dirty="0">
                  <a:solidFill>
                    <a:schemeClr val="bg1"/>
                  </a:solidFill>
                  <a:latin typeface="Calibri" panose="020F0502020204030204" charset="0"/>
                  <a:cs typeface="Calibri" panose="020F0502020204030204" charset="0"/>
                  <a:sym typeface="+mn-ea"/>
                </a:rPr>
                <a:t>Government</a:t>
              </a:r>
              <a:endParaRPr lang="en-US" altLang="en-US" sz="2000" b="1" dirty="0">
                <a:solidFill>
                  <a:schemeClr val="bg1"/>
                </a:solidFill>
                <a:latin typeface="Calibri" panose="020F0502020204030204" charset="0"/>
                <a:cs typeface="Calibri" panose="020F0502020204030204" charset="0"/>
                <a:sym typeface="+mn-ea"/>
              </a:endParaRPr>
            </a:p>
          </p:txBody>
        </p:sp>
        <p:sp>
          <p:nvSpPr>
            <p:cNvPr id="22" name="TextBox 21"/>
            <p:cNvSpPr txBox="1"/>
            <p:nvPr/>
          </p:nvSpPr>
          <p:spPr>
            <a:xfrm>
              <a:off x="6525609" y="1220053"/>
              <a:ext cx="4139573" cy="892356"/>
            </a:xfrm>
            <a:prstGeom prst="rect">
              <a:avLst/>
            </a:prstGeom>
            <a:noFill/>
          </p:spPr>
          <p:txBody>
            <a:bodyPr wrap="square" rtlCol="0">
              <a:spAutoFit/>
            </a:bodyPr>
            <a:lstStyle/>
            <a:p>
              <a:pPr marL="0" lvl="1"/>
              <a:r>
                <a:rPr lang="en-US" sz="1733" dirty="0">
                  <a:solidFill>
                    <a:schemeClr val="bg1"/>
                  </a:solidFill>
                  <a:latin typeface="Calibri" panose="020F0502020204030204" charset="0"/>
                  <a:cs typeface="Calibri" panose="020F0502020204030204" charset="0"/>
                  <a:sym typeface="+mn-ea"/>
                </a:rPr>
                <a:t>Obama administration announced “big data” initiative </a:t>
              </a:r>
              <a:endParaRPr lang="en-US" sz="1733" dirty="0">
                <a:solidFill>
                  <a:schemeClr val="bg1"/>
                </a:solidFill>
                <a:latin typeface="Calibri" panose="020F0502020204030204" charset="0"/>
                <a:cs typeface="Calibri" panose="020F0502020204030204" charset="0"/>
              </a:endParaRPr>
            </a:p>
            <a:p>
              <a:pPr marL="0" lvl="1"/>
              <a:r>
                <a:rPr lang="en-US" sz="1733" dirty="0">
                  <a:solidFill>
                    <a:schemeClr val="bg1"/>
                  </a:solidFill>
                  <a:latin typeface="Calibri" panose="020F0502020204030204" charset="0"/>
                  <a:cs typeface="Calibri" panose="020F0502020204030204" charset="0"/>
                  <a:sym typeface="+mn-ea"/>
                </a:rPr>
                <a:t>Many different big data programs launched</a:t>
              </a:r>
              <a:endParaRPr lang="en-US" altLang="ko-KR" sz="1733" dirty="0">
                <a:solidFill>
                  <a:schemeClr val="bg1"/>
                </a:solidFill>
                <a:latin typeface="Calibri" panose="020F0502020204030204" charset="0"/>
                <a:cs typeface="Calibri" panose="020F0502020204030204" charset="0"/>
                <a:sym typeface="+mn-ea"/>
              </a:endParaRPr>
            </a:p>
          </p:txBody>
        </p:sp>
      </p:grpSp>
      <p:grpSp>
        <p:nvGrpSpPr>
          <p:cNvPr id="23" name="Group 22"/>
          <p:cNvGrpSpPr/>
          <p:nvPr/>
        </p:nvGrpSpPr>
        <p:grpSpPr>
          <a:xfrm>
            <a:off x="6171354" y="4500034"/>
            <a:ext cx="5599007" cy="1867605"/>
            <a:chOff x="6031523" y="778095"/>
            <a:chExt cx="2514601" cy="1867520"/>
          </a:xfrm>
        </p:grpSpPr>
        <p:sp>
          <p:nvSpPr>
            <p:cNvPr id="24" name="Rectangle 23"/>
            <p:cNvSpPr/>
            <p:nvPr/>
          </p:nvSpPr>
          <p:spPr>
            <a:xfrm>
              <a:off x="6383216" y="931985"/>
              <a:ext cx="2162908" cy="1582615"/>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25" name="Rectangle: Rounded Corners 24"/>
            <p:cNvSpPr/>
            <p:nvPr/>
          </p:nvSpPr>
          <p:spPr>
            <a:xfrm>
              <a:off x="6031523" y="778095"/>
              <a:ext cx="1582615" cy="391282"/>
            </a:xfrm>
            <a:prstGeom prst="roundRect">
              <a:avLst>
                <a:gd name="adj" fmla="val 16667"/>
              </a:avLst>
            </a:prstGeom>
            <a:solidFill>
              <a:schemeClr val="accent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26" name="TextBox 25"/>
            <p:cNvSpPr txBox="1"/>
            <p:nvPr/>
          </p:nvSpPr>
          <p:spPr>
            <a:xfrm>
              <a:off x="6090375" y="819848"/>
              <a:ext cx="1464910" cy="400092"/>
            </a:xfrm>
            <a:prstGeom prst="rect">
              <a:avLst/>
            </a:prstGeom>
            <a:noFill/>
          </p:spPr>
          <p:txBody>
            <a:bodyPr wrap="square" rtlCol="0">
              <a:spAutoFit/>
            </a:bodyPr>
            <a:lstStyle/>
            <a:p>
              <a:pPr algn="ctr"/>
              <a:r>
                <a:rPr lang="en-US" altLang="ko-KR" sz="2000" b="1" dirty="0">
                  <a:solidFill>
                    <a:schemeClr val="bg1"/>
                  </a:solidFill>
                  <a:latin typeface="Calibri" panose="020F0502020204030204" charset="0"/>
                  <a:cs typeface="Calibri" panose="020F0502020204030204" charset="0"/>
                </a:rPr>
                <a:t>Science</a:t>
              </a:r>
            </a:p>
          </p:txBody>
        </p:sp>
        <p:sp>
          <p:nvSpPr>
            <p:cNvPr id="27" name="TextBox 26"/>
            <p:cNvSpPr txBox="1"/>
            <p:nvPr/>
          </p:nvSpPr>
          <p:spPr>
            <a:xfrm>
              <a:off x="6525936" y="1219969"/>
              <a:ext cx="1877468" cy="1425646"/>
            </a:xfrm>
            <a:prstGeom prst="rect">
              <a:avLst/>
            </a:prstGeom>
            <a:noFill/>
          </p:spPr>
          <p:txBody>
            <a:bodyPr wrap="square" rtlCol="0">
              <a:spAutoFit/>
            </a:bodyPr>
            <a:lstStyle/>
            <a:p>
              <a:pPr marL="0" lvl="1"/>
              <a:r>
                <a:rPr lang="en-US" sz="1733" dirty="0">
                  <a:solidFill>
                    <a:schemeClr val="bg1"/>
                  </a:solidFill>
                  <a:latin typeface="Calibri" panose="020F0502020204030204" charset="0"/>
                  <a:cs typeface="Calibri" panose="020F0502020204030204" charset="0"/>
                  <a:sym typeface="+mn-ea"/>
                </a:rPr>
                <a:t>Terabyte of data every 5 days.</a:t>
              </a:r>
              <a:endParaRPr lang="en-US" sz="1733" dirty="0">
                <a:solidFill>
                  <a:schemeClr val="bg1"/>
                </a:solidFill>
                <a:latin typeface="Calibri" panose="020F0502020204030204" charset="0"/>
                <a:cs typeface="Calibri" panose="020F0502020204030204" charset="0"/>
              </a:endParaRPr>
            </a:p>
            <a:p>
              <a:pPr marL="0" lvl="1"/>
              <a:r>
                <a:rPr lang="en-US" sz="1733" dirty="0">
                  <a:solidFill>
                    <a:schemeClr val="bg1"/>
                  </a:solidFill>
                  <a:latin typeface="Calibri" panose="020F0502020204030204" charset="0"/>
                  <a:cs typeface="Calibri" panose="020F0502020204030204" charset="0"/>
                  <a:sym typeface="+mn-ea"/>
                </a:rPr>
                <a:t>Biomedical computation like decoding human Genome &amp; personalized medicine</a:t>
              </a:r>
              <a:endParaRPr lang="en-US" sz="1733" dirty="0">
                <a:solidFill>
                  <a:schemeClr val="bg1"/>
                </a:solidFill>
                <a:latin typeface="Calibri" panose="020F0502020204030204" charset="0"/>
                <a:cs typeface="Calibri" panose="020F0502020204030204" charset="0"/>
              </a:endParaRPr>
            </a:p>
            <a:p>
              <a:pPr marL="0" lvl="1"/>
              <a:r>
                <a:rPr lang="en-US" sz="1733" dirty="0">
                  <a:solidFill>
                    <a:schemeClr val="bg1"/>
                  </a:solidFill>
                  <a:latin typeface="Calibri" panose="020F0502020204030204" charset="0"/>
                  <a:cs typeface="Calibri" panose="020F0502020204030204" charset="0"/>
                  <a:sym typeface="+mn-ea"/>
                </a:rPr>
                <a:t>Social science revolution…</a:t>
              </a:r>
              <a:endParaRPr lang="en-US" sz="1733" dirty="0">
                <a:solidFill>
                  <a:schemeClr val="bg1"/>
                </a:solidFill>
                <a:latin typeface="Calibri" panose="020F0502020204030204" charset="0"/>
                <a:cs typeface="Calibri" panose="020F0502020204030204" charset="0"/>
              </a:endParaRPr>
            </a:p>
            <a:p>
              <a:endParaRPr lang="en-US" altLang="ko-KR" sz="1733" dirty="0">
                <a:solidFill>
                  <a:schemeClr val="bg1"/>
                </a:solidFill>
                <a:latin typeface="Calibri" panose="020F0502020204030204" charset="0"/>
                <a:cs typeface="Calibri" panose="020F0502020204030204" charset="0"/>
              </a:endParaRPr>
            </a:p>
          </p:txBody>
        </p:sp>
      </p:grpSp>
      <p:sp>
        <p:nvSpPr>
          <p:cNvPr id="30" name="TextBox 29"/>
          <p:cNvSpPr txBox="1"/>
          <p:nvPr/>
        </p:nvSpPr>
        <p:spPr>
          <a:xfrm>
            <a:off x="362032" y="3968469"/>
            <a:ext cx="5334883" cy="1641347"/>
          </a:xfrm>
          <a:prstGeom prst="rect">
            <a:avLst/>
          </a:prstGeom>
          <a:noFill/>
        </p:spPr>
        <p:txBody>
          <a:bodyPr wrap="square" lIns="36000" tIns="0" rIns="36000" bIns="0" rtlCol="0" anchor="ctr">
            <a:spAutoFit/>
          </a:bodyPr>
          <a:lstStyle/>
          <a:p>
            <a:r>
              <a:rPr lang="en-US" sz="5333" b="1" dirty="0">
                <a:solidFill>
                  <a:schemeClr val="bg1"/>
                </a:solidFill>
                <a:latin typeface="Calibri" panose="020F0502020204030204" charset="0"/>
                <a:cs typeface="Calibri" panose="020F0502020204030204" charset="0"/>
                <a:sym typeface="+mn-ea"/>
              </a:rPr>
              <a:t>Why is “big data” a “big deal”?</a:t>
            </a:r>
            <a:endParaRPr lang="en-US" altLang="en-US" sz="5333" b="1" dirty="0">
              <a:solidFill>
                <a:schemeClr val="bg1"/>
              </a:solidFill>
              <a:latin typeface="Calibri" panose="020F0502020204030204" charset="0"/>
              <a:cs typeface="Calibri" panose="020F050202020403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le:///D:/books/THE%20INTERNET%20OF%20EVERYTHING%20%202014%20%5BSLIDE%20DECK%5D%20SAI%20-%20Business%20Insider_files/ioe.png"/>
          <p:cNvPicPr>
            <a:picLocks noChangeAspect="1" noChangeArrowheads="1"/>
          </p:cNvPicPr>
          <p:nvPr/>
        </p:nvPicPr>
        <p:blipFill>
          <a:blip r:embed="rId2" cstate="print"/>
          <a:srcRect/>
          <a:stretch>
            <a:fillRect/>
          </a:stretch>
        </p:blipFill>
        <p:spPr bwMode="auto">
          <a:xfrm>
            <a:off x="4290647" y="739986"/>
            <a:ext cx="7924800" cy="5378027"/>
          </a:xfrm>
          <a:prstGeom prst="rect">
            <a:avLst/>
          </a:prstGeom>
          <a:noFill/>
        </p:spPr>
      </p:pic>
      <p:sp>
        <p:nvSpPr>
          <p:cNvPr id="8" name="Rectangle 7"/>
          <p:cNvSpPr/>
          <p:nvPr/>
        </p:nvSpPr>
        <p:spPr>
          <a:xfrm>
            <a:off x="11927059" y="1181100"/>
            <a:ext cx="152400" cy="4495800"/>
          </a:xfrm>
          <a:prstGeom prst="rect">
            <a:avLst/>
          </a:prstGeom>
          <a:solidFill>
            <a:schemeClr val="accent1">
              <a:alpha val="27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charset="0"/>
              <a:cs typeface="Calibri" panose="020F0502020204030204" charset="0"/>
            </a:endParaRPr>
          </a:p>
        </p:txBody>
      </p:sp>
      <p:sp>
        <p:nvSpPr>
          <p:cNvPr id="9" name="Right Arrow 8"/>
          <p:cNvSpPr/>
          <p:nvPr/>
        </p:nvSpPr>
        <p:spPr>
          <a:xfrm>
            <a:off x="6806419" y="1866900"/>
            <a:ext cx="4191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charset="0"/>
                <a:cs typeface="Calibri" panose="020F0502020204030204" charset="0"/>
              </a:rPr>
              <a:t>We’re  About Here</a:t>
            </a:r>
          </a:p>
        </p:txBody>
      </p:sp>
      <p:sp>
        <p:nvSpPr>
          <p:cNvPr id="3" name="Text Box 2"/>
          <p:cNvSpPr txBox="1"/>
          <p:nvPr/>
        </p:nvSpPr>
        <p:spPr>
          <a:xfrm>
            <a:off x="555415" y="482600"/>
            <a:ext cx="3383540" cy="3375219"/>
          </a:xfrm>
          <a:prstGeom prst="rect">
            <a:avLst/>
          </a:prstGeom>
          <a:noFill/>
        </p:spPr>
        <p:txBody>
          <a:bodyPr wrap="square" rtlCol="0">
            <a:spAutoFit/>
          </a:bodyPr>
          <a:lstStyle/>
          <a:p>
            <a:r>
              <a:rPr lang="en-US" sz="3333" dirty="0">
                <a:latin typeface="Calibri" panose="020F0502020204030204" charset="0"/>
                <a:cs typeface="Calibri" panose="020F0502020204030204" charset="0"/>
                <a:sym typeface="+mn-ea"/>
              </a:rPr>
              <a:t>Where is this Big Data coming from?</a:t>
            </a:r>
            <a:br>
              <a:rPr lang="en-US" sz="3333" dirty="0">
                <a:latin typeface="Calibri" panose="020F0502020204030204" charset="0"/>
                <a:cs typeface="Calibri" panose="020F0502020204030204" charset="0"/>
                <a:sym typeface="+mn-ea"/>
              </a:rPr>
            </a:br>
            <a:r>
              <a:rPr lang="en-US" sz="2667" dirty="0">
                <a:solidFill>
                  <a:schemeClr val="bg1">
                    <a:lumMod val="50000"/>
                  </a:schemeClr>
                </a:solidFill>
                <a:latin typeface="Calibri" panose="020F0502020204030204" charset="0"/>
                <a:cs typeface="Calibri" panose="020F0502020204030204" charset="0"/>
                <a:sym typeface="+mn-ea"/>
              </a:rPr>
              <a:t>It’s from the Mobile Planet and Internet of Everything…</a:t>
            </a:r>
            <a:endParaRPr lang="en-US" sz="3333" dirty="0">
              <a:latin typeface="Calibri" panose="020F0502020204030204" charset="0"/>
              <a:cs typeface="Calibri" panose="020F0502020204030204" charset="0"/>
            </a:endParaRPr>
          </a:p>
          <a:p>
            <a:endParaRPr lang="en-US" sz="3333" dirty="0">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93713"/>
            <a:ext cx="10515600" cy="1327150"/>
          </a:xfrm>
        </p:spPr>
        <p:txBody>
          <a:bodyPr>
            <a:normAutofit/>
          </a:bodyPr>
          <a:lstStyle/>
          <a:p>
            <a:pPr algn="ctr"/>
            <a:r>
              <a:rPr lang="en-US" sz="2667" dirty="0"/>
              <a:t>Where is this Big Data coming from?</a:t>
            </a:r>
            <a:br>
              <a:rPr lang="en-US" sz="2667" dirty="0"/>
            </a:br>
            <a:r>
              <a:rPr lang="en-US" sz="2667" dirty="0"/>
              <a:t>It’s User-Generated Content…</a:t>
            </a:r>
          </a:p>
        </p:txBody>
      </p:sp>
      <p:pic>
        <p:nvPicPr>
          <p:cNvPr id="33794" name="Picture 2" descr="http://www.rocainjurylaw.com/wp-content/uploads/2013/05/1-texting_620x414.jpg"/>
          <p:cNvPicPr>
            <a:picLocks noChangeAspect="1" noChangeArrowheads="1"/>
          </p:cNvPicPr>
          <p:nvPr/>
        </p:nvPicPr>
        <p:blipFill>
          <a:blip r:embed="rId2" cstate="email"/>
          <a:srcRect/>
          <a:stretch>
            <a:fillRect/>
          </a:stretch>
        </p:blipFill>
        <p:spPr bwMode="auto">
          <a:xfrm>
            <a:off x="533400" y="1690688"/>
            <a:ext cx="5034280" cy="3361600"/>
          </a:xfrm>
          <a:prstGeom prst="rect">
            <a:avLst/>
          </a:prstGeom>
          <a:noFill/>
        </p:spPr>
      </p:pic>
      <p:pic>
        <p:nvPicPr>
          <p:cNvPr id="33796" name="Picture 4" descr="http://rhetowriters.com/wepo/wp-content/uploads/2014/09/laptop-classroom.jpg"/>
          <p:cNvPicPr>
            <a:picLocks noChangeAspect="1" noChangeArrowheads="1"/>
          </p:cNvPicPr>
          <p:nvPr/>
        </p:nvPicPr>
        <p:blipFill>
          <a:blip r:embed="rId3" cstate="print"/>
          <a:srcRect/>
          <a:stretch>
            <a:fillRect/>
          </a:stretch>
        </p:blipFill>
        <p:spPr bwMode="auto">
          <a:xfrm>
            <a:off x="4885509" y="3133102"/>
            <a:ext cx="6903720" cy="3244751"/>
          </a:xfrm>
          <a:prstGeom prst="rect">
            <a:avLst/>
          </a:prstGeom>
          <a:noFill/>
        </p:spPr>
      </p:pic>
      <p:sp>
        <p:nvSpPr>
          <p:cNvPr id="5" name="TextBox 4"/>
          <p:cNvSpPr txBox="1"/>
          <p:nvPr/>
        </p:nvSpPr>
        <p:spPr>
          <a:xfrm>
            <a:off x="9280072" y="6494618"/>
            <a:ext cx="4147457" cy="307777"/>
          </a:xfrm>
          <a:prstGeom prst="rect">
            <a:avLst/>
          </a:prstGeom>
          <a:noFill/>
        </p:spPr>
        <p:txBody>
          <a:bodyPr wrap="square" rtlCol="0">
            <a:spAutoFit/>
          </a:bodyPr>
          <a:lstStyle/>
          <a:p>
            <a:r>
              <a:rPr lang="en-US" sz="1400" dirty="0"/>
              <a:t>(source: courtesy of Brian Hilton)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http://www.inotek.com/catalog/Photos/omronSensors2.jpg"/>
          <p:cNvPicPr>
            <a:picLocks noChangeAspect="1" noChangeArrowheads="1"/>
          </p:cNvPicPr>
          <p:nvPr/>
        </p:nvPicPr>
        <p:blipFill>
          <a:blip r:embed="rId2" cstate="email"/>
          <a:srcRect/>
          <a:stretch>
            <a:fillRect/>
          </a:stretch>
        </p:blipFill>
        <p:spPr bwMode="auto">
          <a:xfrm>
            <a:off x="711201" y="3789798"/>
            <a:ext cx="3524817" cy="2781225"/>
          </a:xfrm>
          <a:prstGeom prst="rect">
            <a:avLst/>
          </a:prstGeom>
          <a:noFill/>
        </p:spPr>
      </p:pic>
      <p:sp>
        <p:nvSpPr>
          <p:cNvPr id="2" name="Title 1"/>
          <p:cNvSpPr>
            <a:spLocks noGrp="1"/>
          </p:cNvSpPr>
          <p:nvPr>
            <p:ph type="title" idx="4294967295"/>
          </p:nvPr>
        </p:nvSpPr>
        <p:spPr>
          <a:xfrm>
            <a:off x="-77291" y="-137732"/>
            <a:ext cx="10515600" cy="1325563"/>
          </a:xfrm>
        </p:spPr>
        <p:txBody>
          <a:bodyPr>
            <a:normAutofit/>
          </a:bodyPr>
          <a:lstStyle/>
          <a:p>
            <a:pPr algn="ctr"/>
            <a:r>
              <a:rPr lang="en-US" sz="2667" dirty="0">
                <a:latin typeface="Calibri" panose="020F0502020204030204" charset="0"/>
                <a:cs typeface="Calibri" panose="020F0502020204030204" charset="0"/>
              </a:rPr>
              <a:t>Where is this Big Data coming from?</a:t>
            </a:r>
            <a:br>
              <a:rPr lang="en-US" sz="2667" dirty="0">
                <a:latin typeface="Calibri" panose="020F0502020204030204" charset="0"/>
                <a:cs typeface="Calibri" panose="020F0502020204030204" charset="0"/>
              </a:rPr>
            </a:br>
            <a:r>
              <a:rPr lang="en-US" sz="2667" dirty="0">
                <a:latin typeface="Calibri" panose="020F0502020204030204" charset="0"/>
                <a:cs typeface="Calibri" panose="020F0502020204030204" charset="0"/>
              </a:rPr>
              <a:t>It’s Sensor Data…</a:t>
            </a:r>
          </a:p>
        </p:txBody>
      </p:sp>
      <p:pic>
        <p:nvPicPr>
          <p:cNvPr id="54274" name="Picture 2" descr="http://blogs.synopsys.com/configurablethoughts/files/2012/05/Smartphone-Sensors1.jpg"/>
          <p:cNvPicPr>
            <a:picLocks noChangeAspect="1" noChangeArrowheads="1"/>
          </p:cNvPicPr>
          <p:nvPr/>
        </p:nvPicPr>
        <p:blipFill>
          <a:blip r:embed="rId3" cstate="email"/>
          <a:srcRect/>
          <a:stretch>
            <a:fillRect/>
          </a:stretch>
        </p:blipFill>
        <p:spPr bwMode="auto">
          <a:xfrm>
            <a:off x="193040" y="1613299"/>
            <a:ext cx="4191000" cy="2318939"/>
          </a:xfrm>
          <a:prstGeom prst="rect">
            <a:avLst/>
          </a:prstGeom>
          <a:noFill/>
        </p:spPr>
      </p:pic>
      <p:pic>
        <p:nvPicPr>
          <p:cNvPr id="54278" name="Picture 6" descr="http://www.cyberstyle.ru/misc/Image/news/Techno/300410/5.jpg"/>
          <p:cNvPicPr>
            <a:picLocks noChangeAspect="1" noChangeArrowheads="1"/>
          </p:cNvPicPr>
          <p:nvPr/>
        </p:nvPicPr>
        <p:blipFill>
          <a:blip r:embed="rId4" cstate="email"/>
          <a:srcRect/>
          <a:stretch>
            <a:fillRect/>
          </a:stretch>
        </p:blipFill>
        <p:spPr bwMode="auto">
          <a:xfrm>
            <a:off x="4637321" y="2238207"/>
            <a:ext cx="3875743" cy="3875743"/>
          </a:xfrm>
          <a:prstGeom prst="rect">
            <a:avLst/>
          </a:prstGeom>
          <a:noFill/>
        </p:spPr>
      </p:pic>
      <p:pic>
        <p:nvPicPr>
          <p:cNvPr id="4" name="Picture 3"/>
          <p:cNvPicPr>
            <a:picLocks noChangeAspect="1"/>
          </p:cNvPicPr>
          <p:nvPr/>
        </p:nvPicPr>
        <p:blipFill>
          <a:blip r:embed="rId5" cstate="email"/>
          <a:stretch>
            <a:fillRect/>
          </a:stretch>
        </p:blipFill>
        <p:spPr>
          <a:xfrm>
            <a:off x="8914367" y="1800313"/>
            <a:ext cx="2249424" cy="1624115"/>
          </a:xfrm>
          <a:prstGeom prst="rect">
            <a:avLst/>
          </a:prstGeom>
        </p:spPr>
      </p:pic>
      <p:pic>
        <p:nvPicPr>
          <p:cNvPr id="8" name="Picture 7"/>
          <p:cNvPicPr>
            <a:picLocks noChangeAspect="1"/>
          </p:cNvPicPr>
          <p:nvPr/>
        </p:nvPicPr>
        <p:blipFill>
          <a:blip r:embed="rId6" cstate="email"/>
          <a:stretch>
            <a:fillRect/>
          </a:stretch>
        </p:blipFill>
        <p:spPr>
          <a:xfrm>
            <a:off x="8816698" y="3534053"/>
            <a:ext cx="3243223" cy="3243223"/>
          </a:xfrm>
          <a:prstGeom prst="rect">
            <a:avLst/>
          </a:prstGeom>
        </p:spPr>
      </p:pic>
      <p:sp>
        <p:nvSpPr>
          <p:cNvPr id="9" name="TextBox 8"/>
          <p:cNvSpPr txBox="1"/>
          <p:nvPr/>
        </p:nvSpPr>
        <p:spPr>
          <a:xfrm>
            <a:off x="9090062" y="6338986"/>
            <a:ext cx="4147457" cy="307777"/>
          </a:xfrm>
          <a:prstGeom prst="rect">
            <a:avLst/>
          </a:prstGeom>
          <a:noFill/>
        </p:spPr>
        <p:txBody>
          <a:bodyPr wrap="square" rtlCol="0">
            <a:spAutoFit/>
          </a:bodyPr>
          <a:lstStyle/>
          <a:p>
            <a:r>
              <a:rPr lang="en-US" sz="1400" dirty="0">
                <a:latin typeface="Calibri" panose="020F0502020204030204" charset="0"/>
                <a:cs typeface="Calibri" panose="020F0502020204030204" charset="0"/>
              </a:rPr>
              <a:t>(source: courtesy of Brian Hilton)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stretch>
            <a:fillRect/>
          </a:stretch>
        </p:blipFill>
        <p:spPr>
          <a:xfrm>
            <a:off x="6502651" y="3460411"/>
            <a:ext cx="5689351" cy="3369847"/>
          </a:xfrm>
          <a:prstGeom prst="rect">
            <a:avLst/>
          </a:prstGeom>
        </p:spPr>
      </p:pic>
      <p:sp>
        <p:nvSpPr>
          <p:cNvPr id="2" name="Title 1"/>
          <p:cNvSpPr>
            <a:spLocks noGrp="1"/>
          </p:cNvSpPr>
          <p:nvPr>
            <p:ph type="title" idx="4294967295"/>
          </p:nvPr>
        </p:nvSpPr>
        <p:spPr>
          <a:xfrm>
            <a:off x="0" y="365125"/>
            <a:ext cx="10515600" cy="1325563"/>
          </a:xfrm>
        </p:spPr>
        <p:txBody>
          <a:bodyPr>
            <a:normAutofit/>
          </a:bodyPr>
          <a:lstStyle/>
          <a:p>
            <a:pPr algn="ctr"/>
            <a:r>
              <a:rPr lang="en-US" sz="2667" dirty="0">
                <a:latin typeface="Calibri" panose="020F0502020204030204" charset="0"/>
                <a:cs typeface="Calibri" panose="020F0502020204030204" charset="0"/>
              </a:rPr>
              <a:t>Where is this Big Data coming from?</a:t>
            </a:r>
            <a:br>
              <a:rPr lang="en-US" sz="2667" dirty="0">
                <a:latin typeface="Calibri" panose="020F0502020204030204" charset="0"/>
                <a:cs typeface="Calibri" panose="020F0502020204030204" charset="0"/>
              </a:rPr>
            </a:br>
            <a:r>
              <a:rPr lang="en-US" sz="2667" dirty="0">
                <a:latin typeface="Calibri" panose="020F0502020204030204" charset="0"/>
                <a:cs typeface="Calibri" panose="020F0502020204030204" charset="0"/>
              </a:rPr>
              <a:t>It’s all these “Smart” “Things”…</a:t>
            </a:r>
          </a:p>
        </p:txBody>
      </p:sp>
      <p:pic>
        <p:nvPicPr>
          <p:cNvPr id="50177" name="Picture 1" descr="C:\Users\Home\Desktop\11212014\1.png"/>
          <p:cNvPicPr>
            <a:picLocks noChangeAspect="1" noChangeArrowheads="1"/>
          </p:cNvPicPr>
          <p:nvPr/>
        </p:nvPicPr>
        <p:blipFill>
          <a:blip r:embed="rId4" cstate="email"/>
          <a:srcRect/>
          <a:stretch>
            <a:fillRect/>
          </a:stretch>
        </p:blipFill>
        <p:spPr bwMode="auto">
          <a:xfrm>
            <a:off x="1" y="1561218"/>
            <a:ext cx="7020559" cy="5269039"/>
          </a:xfrm>
          <a:prstGeom prst="rect">
            <a:avLst/>
          </a:prstGeom>
          <a:noFill/>
        </p:spPr>
      </p:pic>
      <p:pic>
        <p:nvPicPr>
          <p:cNvPr id="4" name="Picture 3"/>
          <p:cNvPicPr>
            <a:picLocks noChangeAspect="1"/>
          </p:cNvPicPr>
          <p:nvPr/>
        </p:nvPicPr>
        <p:blipFill>
          <a:blip r:embed="rId5" cstate="email"/>
          <a:stretch>
            <a:fillRect/>
          </a:stretch>
        </p:blipFill>
        <p:spPr>
          <a:xfrm>
            <a:off x="7603188" y="1864333"/>
            <a:ext cx="3981419" cy="2239963"/>
          </a:xfrm>
          <a:prstGeom prst="rect">
            <a:avLst/>
          </a:prstGeom>
        </p:spPr>
      </p:pic>
      <p:sp>
        <p:nvSpPr>
          <p:cNvPr id="6" name="TextBox 5"/>
          <p:cNvSpPr txBox="1"/>
          <p:nvPr/>
        </p:nvSpPr>
        <p:spPr>
          <a:xfrm>
            <a:off x="7917781" y="6422573"/>
            <a:ext cx="4147457" cy="307777"/>
          </a:xfrm>
          <a:prstGeom prst="rect">
            <a:avLst/>
          </a:prstGeom>
          <a:noFill/>
        </p:spPr>
        <p:txBody>
          <a:bodyPr wrap="square" rtlCol="0">
            <a:spAutoFit/>
          </a:bodyPr>
          <a:lstStyle/>
          <a:p>
            <a:r>
              <a:rPr lang="en-US" sz="1400" dirty="0"/>
              <a:t>(source: courtesy of Brian Hilton)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94"/>
            <a:ext cx="10515600" cy="826819"/>
          </a:xfrm>
        </p:spPr>
        <p:txBody>
          <a:bodyPr>
            <a:normAutofit fontScale="90000"/>
          </a:bodyPr>
          <a:lstStyle/>
          <a:p>
            <a:r>
              <a:rPr lang="en-US" sz="2933" dirty="0">
                <a:latin typeface="Calibri" panose="020F0502020204030204" charset="0"/>
                <a:cs typeface="Calibri" panose="020F0502020204030204" charset="0"/>
              </a:rPr>
              <a:t>Five V’s of Big Data </a:t>
            </a:r>
            <a:br>
              <a:rPr lang="en-US" sz="2933" dirty="0">
                <a:latin typeface="Calibri" panose="020F0502020204030204" charset="0"/>
                <a:cs typeface="Calibri" panose="020F0502020204030204" charset="0"/>
              </a:rPr>
            </a:br>
            <a:r>
              <a:rPr lang="en-US" sz="2667" dirty="0">
                <a:solidFill>
                  <a:schemeClr val="bg1">
                    <a:lumMod val="50000"/>
                  </a:schemeClr>
                </a:solidFill>
                <a:latin typeface="Calibri" panose="020F0502020204030204" charset="0"/>
                <a:cs typeface="Calibri" panose="020F0502020204030204" charset="0"/>
              </a:rPr>
              <a:t>--Sometimes referred as the four V’s--</a:t>
            </a:r>
          </a:p>
        </p:txBody>
      </p:sp>
      <p:sp>
        <p:nvSpPr>
          <p:cNvPr id="3" name="Content Placeholder 2"/>
          <p:cNvSpPr>
            <a:spLocks noGrp="1"/>
          </p:cNvSpPr>
          <p:nvPr>
            <p:ph idx="4294967295"/>
          </p:nvPr>
        </p:nvSpPr>
        <p:spPr>
          <a:xfrm>
            <a:off x="436099" y="949863"/>
            <a:ext cx="10515600" cy="4352925"/>
          </a:xfrm>
        </p:spPr>
        <p:txBody>
          <a:bodyPr>
            <a:noAutofit/>
          </a:bodyPr>
          <a:lstStyle/>
          <a:p>
            <a:r>
              <a:rPr lang="en-US" sz="2133" dirty="0">
                <a:solidFill>
                  <a:srgbClr val="00B0F0"/>
                </a:solidFill>
                <a:latin typeface="Calibri" panose="020F0502020204030204" charset="0"/>
                <a:cs typeface="Calibri" panose="020F0502020204030204" charset="0"/>
              </a:rPr>
              <a:t>V1 = Volume</a:t>
            </a:r>
            <a:endParaRPr lang="en-US" sz="2133" dirty="0">
              <a:latin typeface="Calibri" panose="020F0502020204030204" charset="0"/>
              <a:cs typeface="Calibri" panose="020F0502020204030204" charset="0"/>
            </a:endParaRPr>
          </a:p>
          <a:p>
            <a:pPr lvl="2"/>
            <a:r>
              <a:rPr lang="en-US" sz="2133" dirty="0">
                <a:latin typeface="Calibri" panose="020F0502020204030204" charset="0"/>
                <a:cs typeface="Calibri" panose="020F0502020204030204" charset="0"/>
              </a:rPr>
              <a:t>Satellite imagery covers the globe so is vast.</a:t>
            </a:r>
          </a:p>
          <a:p>
            <a:pPr lvl="2"/>
            <a:r>
              <a:rPr lang="en-US" sz="2133" dirty="0">
                <a:latin typeface="Calibri" panose="020F0502020204030204" charset="0"/>
                <a:cs typeface="Calibri" panose="020F0502020204030204" charset="0"/>
              </a:rPr>
              <a:t>Sensors are expanding worldwide at a rapid rate.</a:t>
            </a:r>
          </a:p>
          <a:p>
            <a:pPr lvl="2"/>
            <a:r>
              <a:rPr lang="en-US" sz="2133" dirty="0">
                <a:latin typeface="Calibri" panose="020F0502020204030204" charset="0"/>
                <a:cs typeface="Calibri" panose="020F0502020204030204" charset="0"/>
              </a:rPr>
              <a:t>Digital cameras have reached several billion through spatially-reference cell phones.</a:t>
            </a:r>
          </a:p>
          <a:p>
            <a:pPr lvl="2"/>
            <a:r>
              <a:rPr lang="en-US" sz="2133" dirty="0">
                <a:latin typeface="Calibri" panose="020F0502020204030204" charset="0"/>
                <a:cs typeface="Calibri" panose="020F0502020204030204" charset="0"/>
              </a:rPr>
              <a:t>One estimate indicates that 2.5 quintillion bytes are generated daily worldwide. (</a:t>
            </a:r>
            <a:r>
              <a:rPr lang="en-US" sz="2133" u="sng" dirty="0">
                <a:latin typeface="Calibri" panose="020F0502020204030204" charset="0"/>
                <a:cs typeface="Calibri" panose="020F0502020204030204" charset="0"/>
                <a:hlinkClick r:id="rId2"/>
              </a:rPr>
              <a:t>www.ibm.com</a:t>
            </a:r>
            <a:r>
              <a:rPr lang="en-US" sz="2133" dirty="0">
                <a:latin typeface="Calibri" panose="020F0502020204030204" charset="0"/>
                <a:cs typeface="Calibri" panose="020F0502020204030204" charset="0"/>
              </a:rPr>
              <a:t>). 2.5 with 18 zeros.</a:t>
            </a:r>
          </a:p>
          <a:p>
            <a:pPr lvl="2"/>
            <a:endParaRPr lang="en-US" sz="2133" dirty="0">
              <a:latin typeface="Calibri" panose="020F0502020204030204" charset="0"/>
              <a:cs typeface="Calibri" panose="020F0502020204030204" charset="0"/>
            </a:endParaRPr>
          </a:p>
          <a:p>
            <a:r>
              <a:rPr lang="en-US" sz="2133" dirty="0">
                <a:solidFill>
                  <a:srgbClr val="00B0F0"/>
                </a:solidFill>
                <a:latin typeface="Calibri" panose="020F0502020204030204" charset="0"/>
                <a:cs typeface="Calibri" panose="020F0502020204030204" charset="0"/>
                <a:sym typeface="+mn-ea"/>
              </a:rPr>
              <a:t>V2 = </a:t>
            </a:r>
            <a:r>
              <a:rPr lang="en-US" sz="2133" dirty="0">
                <a:solidFill>
                  <a:srgbClr val="00B0F0"/>
                </a:solidFill>
                <a:latin typeface="Calibri" panose="020F0502020204030204" charset="0"/>
                <a:cs typeface="Calibri" panose="020F0502020204030204" charset="0"/>
              </a:rPr>
              <a:t>Variety</a:t>
            </a:r>
          </a:p>
          <a:p>
            <a:pPr lvl="2"/>
            <a:r>
              <a:rPr lang="en-US" sz="2133" dirty="0">
                <a:latin typeface="Calibri" panose="020F0502020204030204" charset="0"/>
                <a:cs typeface="Calibri" panose="020F0502020204030204" charset="0"/>
              </a:rPr>
              <a:t>The form of data is based on 2-D or 3-D points configured as vector or raster imagery.  This is entirely different than conventional big data which is alphanumeric or pixel-based (similar to raster but not vector)</a:t>
            </a:r>
            <a:endParaRPr lang="en-US" sz="2133" dirty="0">
              <a:solidFill>
                <a:srgbClr val="00B0F0"/>
              </a:solidFill>
              <a:latin typeface="Calibri" panose="020F0502020204030204" charset="0"/>
              <a:cs typeface="Calibri" panose="020F0502020204030204" charset="0"/>
            </a:endParaRPr>
          </a:p>
          <a:p>
            <a:r>
              <a:rPr lang="en-US" sz="2133" dirty="0">
                <a:solidFill>
                  <a:srgbClr val="00B0F0"/>
                </a:solidFill>
                <a:latin typeface="Calibri" panose="020F0502020204030204" charset="0"/>
                <a:cs typeface="Calibri" panose="020F0502020204030204" charset="0"/>
                <a:sym typeface="+mn-ea"/>
              </a:rPr>
              <a:t>V3 = </a:t>
            </a:r>
            <a:r>
              <a:rPr lang="en-US" sz="2133" dirty="0">
                <a:solidFill>
                  <a:srgbClr val="00B0F0"/>
                </a:solidFill>
                <a:latin typeface="Calibri" panose="020F0502020204030204" charset="0"/>
                <a:cs typeface="Calibri" panose="020F0502020204030204" charset="0"/>
              </a:rPr>
              <a:t>Velocity</a:t>
            </a:r>
          </a:p>
          <a:p>
            <a:pPr lvl="2"/>
            <a:r>
              <a:rPr lang="en-US" sz="2133" dirty="0">
                <a:latin typeface="Calibri" panose="020F0502020204030204" charset="0"/>
                <a:cs typeface="Calibri" panose="020F0502020204030204" charset="0"/>
              </a:rPr>
              <a:t>Velocity is very fast since imagery travels at speed of light.</a:t>
            </a:r>
          </a:p>
          <a:p>
            <a:pPr lvl="2"/>
            <a:endParaRPr lang="en-US" sz="2133" dirty="0">
              <a:latin typeface="Calibri" panose="020F0502020204030204" charset="0"/>
              <a:cs typeface="Calibri" panose="020F0502020204030204" charset="0"/>
            </a:endParaRPr>
          </a:p>
          <a:p>
            <a:pPr lvl="1"/>
            <a:endParaRPr lang="en-US" sz="2133" dirty="0">
              <a:solidFill>
                <a:srgbClr val="00B0F0"/>
              </a:solidFill>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{3BF25AB9-AD9A-472B-BBA0-507BD24F49B7}tf22712842_win32</Template>
  <TotalTime>15</TotalTime>
  <Words>1672</Words>
  <Application>Microsoft Office PowerPoint</Application>
  <PresentationFormat>Widescreen</PresentationFormat>
  <Paragraphs>433</Paragraphs>
  <Slides>35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Adobe Song Std L</vt:lpstr>
      <vt:lpstr>Arial</vt:lpstr>
      <vt:lpstr>Arial Black</vt:lpstr>
      <vt:lpstr>Bookman Old Style</vt:lpstr>
      <vt:lpstr>Calibri</vt:lpstr>
      <vt:lpstr>Franklin Gothic Book</vt:lpstr>
      <vt:lpstr>1_RetrospectVTI</vt:lpstr>
      <vt:lpstr>Big-Data &amp; Analytics Definition, use cases and challenges</vt:lpstr>
      <vt:lpstr>PowerPoint Presentation</vt:lpstr>
      <vt:lpstr>What is “big data”? </vt:lpstr>
      <vt:lpstr>PowerPoint Presentation</vt:lpstr>
      <vt:lpstr>PowerPoint Presentation</vt:lpstr>
      <vt:lpstr>Where is this Big Data coming from? It’s User-Generated Content…</vt:lpstr>
      <vt:lpstr>Where is this Big Data coming from? It’s Sensor Data…</vt:lpstr>
      <vt:lpstr>Where is this Big Data coming from? It’s all these “Smart” “Things”…</vt:lpstr>
      <vt:lpstr>Five V’s of Big Data  --Sometimes referred as the four V’s--</vt:lpstr>
      <vt:lpstr>PowerPoint Presentation</vt:lpstr>
      <vt:lpstr>PowerPoint Presentation</vt:lpstr>
      <vt:lpstr>PowerPoint Presentation</vt:lpstr>
      <vt:lpstr>PowerPoint Presentation</vt:lpstr>
      <vt:lpstr>Big Data Analytics  “Traditional”  Techniques</vt:lpstr>
      <vt:lpstr>Example of Analysis:    Clustering (LFA)</vt:lpstr>
      <vt:lpstr>Example of Analysis:   Predictive Modeling</vt:lpstr>
      <vt:lpstr>Other examples</vt:lpstr>
      <vt:lpstr>Networks and Graphs Individual entities</vt:lpstr>
      <vt:lpstr>Networks and Graphs Atributes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on Big Data and Analytics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Juan Carlos Martinez Ovando</dc:creator>
  <cp:lastModifiedBy>Juan Carlos Martinez Ovando</cp:lastModifiedBy>
  <cp:revision>3</cp:revision>
  <dcterms:created xsi:type="dcterms:W3CDTF">2022-03-24T05:06:57Z</dcterms:created>
  <dcterms:modified xsi:type="dcterms:W3CDTF">2022-03-24T13:05:16Z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